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405" r:id="rId3"/>
    <p:sldId id="406" r:id="rId4"/>
    <p:sldId id="384" r:id="rId5"/>
    <p:sldId id="383" r:id="rId6"/>
    <p:sldId id="409" r:id="rId7"/>
    <p:sldId id="385" r:id="rId8"/>
    <p:sldId id="408" r:id="rId9"/>
    <p:sldId id="410" r:id="rId10"/>
    <p:sldId id="391" r:id="rId11"/>
    <p:sldId id="411" r:id="rId12"/>
    <p:sldId id="392" r:id="rId13"/>
    <p:sldId id="386" r:id="rId14"/>
    <p:sldId id="387" r:id="rId15"/>
    <p:sldId id="412" r:id="rId16"/>
    <p:sldId id="415" r:id="rId17"/>
    <p:sldId id="416" r:id="rId18"/>
    <p:sldId id="418" r:id="rId19"/>
    <p:sldId id="394" r:id="rId20"/>
    <p:sldId id="419" r:id="rId21"/>
    <p:sldId id="396" r:id="rId22"/>
    <p:sldId id="420" r:id="rId23"/>
    <p:sldId id="402" r:id="rId24"/>
    <p:sldId id="421" r:id="rId25"/>
    <p:sldId id="300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0.emf"/><Relationship Id="rId1" Type="http://schemas.openxmlformats.org/officeDocument/2006/relationships/image" Target="../media/image2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image" Target="../media/image32.emf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2" Type="http://schemas.openxmlformats.org/officeDocument/2006/relationships/image" Target="../media/image33.emf"/><Relationship Id="rId1" Type="http://schemas.openxmlformats.org/officeDocument/2006/relationships/image" Target="../media/image32.emf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34.emf"/><Relationship Id="rId7" Type="http://schemas.openxmlformats.org/officeDocument/2006/relationships/image" Target="../media/image37.emf"/><Relationship Id="rId2" Type="http://schemas.openxmlformats.org/officeDocument/2006/relationships/image" Target="../media/image33.emf"/><Relationship Id="rId1" Type="http://schemas.openxmlformats.org/officeDocument/2006/relationships/image" Target="../media/image32.emf"/><Relationship Id="rId6" Type="http://schemas.openxmlformats.org/officeDocument/2006/relationships/image" Target="../media/image36.emf"/><Relationship Id="rId5" Type="http://schemas.openxmlformats.org/officeDocument/2006/relationships/image" Target="../media/image38.emf"/><Relationship Id="rId4" Type="http://schemas.openxmlformats.org/officeDocument/2006/relationships/image" Target="../media/image35.emf"/><Relationship Id="rId9" Type="http://schemas.openxmlformats.org/officeDocument/2006/relationships/image" Target="../media/image40.e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37.emf"/><Relationship Id="rId7" Type="http://schemas.openxmlformats.org/officeDocument/2006/relationships/image" Target="../media/image39.emf"/><Relationship Id="rId2" Type="http://schemas.openxmlformats.org/officeDocument/2006/relationships/image" Target="../media/image36.emf"/><Relationship Id="rId1" Type="http://schemas.openxmlformats.org/officeDocument/2006/relationships/image" Target="../media/image32.emf"/><Relationship Id="rId6" Type="http://schemas.openxmlformats.org/officeDocument/2006/relationships/image" Target="../media/image35.emf"/><Relationship Id="rId11" Type="http://schemas.openxmlformats.org/officeDocument/2006/relationships/image" Target="../media/image38.emf"/><Relationship Id="rId5" Type="http://schemas.openxmlformats.org/officeDocument/2006/relationships/image" Target="../media/image34.emf"/><Relationship Id="rId10" Type="http://schemas.openxmlformats.org/officeDocument/2006/relationships/image" Target="../media/image42.emf"/><Relationship Id="rId4" Type="http://schemas.openxmlformats.org/officeDocument/2006/relationships/image" Target="../media/image33.emf"/><Relationship Id="rId9" Type="http://schemas.openxmlformats.org/officeDocument/2006/relationships/image" Target="../media/image4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2018/1/12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152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903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2018/1/12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3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15.png"/><Relationship Id="rId4" Type="http://schemas.openxmlformats.org/officeDocument/2006/relationships/image" Target="../media/image24.png"/><Relationship Id="rId9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27.emf"/><Relationship Id="rId5" Type="http://schemas.openxmlformats.org/officeDocument/2006/relationships/image" Target="../media/image29.emf"/><Relationship Id="rId10" Type="http://schemas.openxmlformats.org/officeDocument/2006/relationships/oleObject" Target="../embeddings/oleObject1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png"/><Relationship Id="rId5" Type="http://schemas.openxmlformats.org/officeDocument/2006/relationships/image" Target="../media/image1.jpeg"/><Relationship Id="rId4" Type="http://schemas.openxmlformats.org/officeDocument/2006/relationships/image" Target="../media/image31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13" Type="http://schemas.openxmlformats.org/officeDocument/2006/relationships/oleObject" Target="../embeddings/oleObject10.bin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12" Type="http://schemas.openxmlformats.org/officeDocument/2006/relationships/image" Target="../media/image36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.png"/><Relationship Id="rId1" Type="http://schemas.openxmlformats.org/officeDocument/2006/relationships/vmlDrawing" Target="../drawings/vmlDrawing4.vml"/><Relationship Id="rId6" Type="http://schemas.openxmlformats.org/officeDocument/2006/relationships/image" Target="../media/image33.e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5" Type="http://schemas.openxmlformats.org/officeDocument/2006/relationships/image" Target="../media/image1.jpeg"/><Relationship Id="rId10" Type="http://schemas.openxmlformats.org/officeDocument/2006/relationships/image" Target="../media/image35.emf"/><Relationship Id="rId4" Type="http://schemas.openxmlformats.org/officeDocument/2006/relationships/image" Target="../media/image32.emf"/><Relationship Id="rId9" Type="http://schemas.openxmlformats.org/officeDocument/2006/relationships/oleObject" Target="../embeddings/oleObject8.bin"/><Relationship Id="rId14" Type="http://schemas.openxmlformats.org/officeDocument/2006/relationships/image" Target="../media/image37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13" Type="http://schemas.openxmlformats.org/officeDocument/2006/relationships/oleObject" Target="../embeddings/oleObject10.bin"/><Relationship Id="rId18" Type="http://schemas.openxmlformats.org/officeDocument/2006/relationships/image" Target="../media/image38.e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12" Type="http://schemas.openxmlformats.org/officeDocument/2006/relationships/image" Target="../media/image36.emf"/><Relationship Id="rId1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.png"/><Relationship Id="rId1" Type="http://schemas.openxmlformats.org/officeDocument/2006/relationships/vmlDrawing" Target="../drawings/vmlDrawing5.vml"/><Relationship Id="rId6" Type="http://schemas.openxmlformats.org/officeDocument/2006/relationships/image" Target="../media/image33.e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5" Type="http://schemas.openxmlformats.org/officeDocument/2006/relationships/image" Target="../media/image1.jpeg"/><Relationship Id="rId10" Type="http://schemas.openxmlformats.org/officeDocument/2006/relationships/image" Target="../media/image35.emf"/><Relationship Id="rId4" Type="http://schemas.openxmlformats.org/officeDocument/2006/relationships/image" Target="../media/image32.emf"/><Relationship Id="rId9" Type="http://schemas.openxmlformats.org/officeDocument/2006/relationships/oleObject" Target="../embeddings/oleObject8.bin"/><Relationship Id="rId14" Type="http://schemas.openxmlformats.org/officeDocument/2006/relationships/image" Target="../media/image37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13" Type="http://schemas.openxmlformats.org/officeDocument/2006/relationships/oleObject" Target="../embeddings/oleObject9.bin"/><Relationship Id="rId18" Type="http://schemas.openxmlformats.org/officeDocument/2006/relationships/image" Target="../media/image15.png"/><Relationship Id="rId3" Type="http://schemas.openxmlformats.org/officeDocument/2006/relationships/oleObject" Target="../embeddings/oleObject5.bin"/><Relationship Id="rId21" Type="http://schemas.openxmlformats.org/officeDocument/2006/relationships/oleObject" Target="../embeddings/oleObject13.bin"/><Relationship Id="rId7" Type="http://schemas.openxmlformats.org/officeDocument/2006/relationships/oleObject" Target="../embeddings/oleObject7.bin"/><Relationship Id="rId12" Type="http://schemas.openxmlformats.org/officeDocument/2006/relationships/image" Target="../media/image38.emf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7.emf"/><Relationship Id="rId20" Type="http://schemas.openxmlformats.org/officeDocument/2006/relationships/image" Target="../media/image39.e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33.emf"/><Relationship Id="rId11" Type="http://schemas.openxmlformats.org/officeDocument/2006/relationships/oleObject" Target="../embeddings/oleObject11.bin"/><Relationship Id="rId24" Type="http://schemas.openxmlformats.org/officeDocument/2006/relationships/oleObject" Target="../embeddings/oleObject15.bin"/><Relationship Id="rId5" Type="http://schemas.openxmlformats.org/officeDocument/2006/relationships/oleObject" Target="../embeddings/oleObject6.bin"/><Relationship Id="rId15" Type="http://schemas.openxmlformats.org/officeDocument/2006/relationships/oleObject" Target="../embeddings/oleObject10.bin"/><Relationship Id="rId23" Type="http://schemas.openxmlformats.org/officeDocument/2006/relationships/oleObject" Target="../embeddings/oleObject14.bin"/><Relationship Id="rId10" Type="http://schemas.openxmlformats.org/officeDocument/2006/relationships/image" Target="../media/image35.emf"/><Relationship Id="rId19" Type="http://schemas.openxmlformats.org/officeDocument/2006/relationships/oleObject" Target="../embeddings/oleObject12.bin"/><Relationship Id="rId4" Type="http://schemas.openxmlformats.org/officeDocument/2006/relationships/image" Target="../media/image32.emf"/><Relationship Id="rId9" Type="http://schemas.openxmlformats.org/officeDocument/2006/relationships/oleObject" Target="../embeddings/oleObject8.bin"/><Relationship Id="rId14" Type="http://schemas.openxmlformats.org/officeDocument/2006/relationships/image" Target="../media/image36.emf"/><Relationship Id="rId22" Type="http://schemas.openxmlformats.org/officeDocument/2006/relationships/image" Target="../media/image40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13" Type="http://schemas.openxmlformats.org/officeDocument/2006/relationships/oleObject" Target="../embeddings/oleObject7.bin"/><Relationship Id="rId18" Type="http://schemas.openxmlformats.org/officeDocument/2006/relationships/image" Target="../media/image39.emf"/><Relationship Id="rId26" Type="http://schemas.openxmlformats.org/officeDocument/2006/relationships/image" Target="../media/image42.emf"/><Relationship Id="rId3" Type="http://schemas.openxmlformats.org/officeDocument/2006/relationships/oleObject" Target="../embeddings/oleObject5.bin"/><Relationship Id="rId21" Type="http://schemas.openxmlformats.org/officeDocument/2006/relationships/oleObject" Target="../embeddings/oleObject14.bin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33.emf"/><Relationship Id="rId17" Type="http://schemas.openxmlformats.org/officeDocument/2006/relationships/oleObject" Target="../embeddings/oleObject12.bin"/><Relationship Id="rId25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5.emf"/><Relationship Id="rId20" Type="http://schemas.openxmlformats.org/officeDocument/2006/relationships/image" Target="../media/image40.emf"/><Relationship Id="rId29" Type="http://schemas.openxmlformats.org/officeDocument/2006/relationships/oleObject" Target="../embeddings/oleObject11.bin"/><Relationship Id="rId1" Type="http://schemas.openxmlformats.org/officeDocument/2006/relationships/vmlDrawing" Target="../drawings/vmlDrawing7.vml"/><Relationship Id="rId6" Type="http://schemas.openxmlformats.org/officeDocument/2006/relationships/image" Target="../media/image36.emf"/><Relationship Id="rId11" Type="http://schemas.openxmlformats.org/officeDocument/2006/relationships/oleObject" Target="../embeddings/oleObject6.bin"/><Relationship Id="rId24" Type="http://schemas.openxmlformats.org/officeDocument/2006/relationships/image" Target="../media/image41.emf"/><Relationship Id="rId5" Type="http://schemas.openxmlformats.org/officeDocument/2006/relationships/oleObject" Target="../embeddings/oleObject9.bin"/><Relationship Id="rId15" Type="http://schemas.openxmlformats.org/officeDocument/2006/relationships/oleObject" Target="../embeddings/oleObject8.bin"/><Relationship Id="rId23" Type="http://schemas.openxmlformats.org/officeDocument/2006/relationships/oleObject" Target="../embeddings/oleObject16.bin"/><Relationship Id="rId28" Type="http://schemas.openxmlformats.org/officeDocument/2006/relationships/oleObject" Target="../embeddings/oleObject19.bin"/><Relationship Id="rId10" Type="http://schemas.openxmlformats.org/officeDocument/2006/relationships/image" Target="../media/image15.png"/><Relationship Id="rId19" Type="http://schemas.openxmlformats.org/officeDocument/2006/relationships/oleObject" Target="../embeddings/oleObject13.bin"/><Relationship Id="rId4" Type="http://schemas.openxmlformats.org/officeDocument/2006/relationships/image" Target="../media/image32.emf"/><Relationship Id="rId9" Type="http://schemas.openxmlformats.org/officeDocument/2006/relationships/image" Target="../media/image1.jpeg"/><Relationship Id="rId14" Type="http://schemas.openxmlformats.org/officeDocument/2006/relationships/image" Target="../media/image34.emf"/><Relationship Id="rId22" Type="http://schemas.openxmlformats.org/officeDocument/2006/relationships/oleObject" Target="../embeddings/oleObject15.bin"/><Relationship Id="rId27" Type="http://schemas.openxmlformats.org/officeDocument/2006/relationships/oleObject" Target="../embeddings/oleObject18.bin"/><Relationship Id="rId30" Type="http://schemas.openxmlformats.org/officeDocument/2006/relationships/image" Target="../media/image3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3.e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2" Type="http://schemas.openxmlformats.org/officeDocument/2006/relationships/image" Target="../media/image3.jpeg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5" Type="http://schemas.openxmlformats.org/officeDocument/2006/relationships/image" Target="../media/image15.pn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Relationship Id="rId1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2" Type="http://schemas.openxmlformats.org/officeDocument/2006/relationships/image" Target="../media/image3.jpeg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5" Type="http://schemas.openxmlformats.org/officeDocument/2006/relationships/image" Target="../media/image15.pn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Relationship Id="rId1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2" Type="http://schemas.openxmlformats.org/officeDocument/2006/relationships/image" Target="../media/image16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5" Type="http://schemas.openxmlformats.org/officeDocument/2006/relationships/image" Target="../media/image1.jpe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Relationship Id="rId1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openxmlformats.org/officeDocument/2006/relationships/image" Target="../media/image19.jpeg"/><Relationship Id="rId3" Type="http://schemas.openxmlformats.org/officeDocument/2006/relationships/image" Target="../media/image8.jpeg"/><Relationship Id="rId7" Type="http://schemas.openxmlformats.org/officeDocument/2006/relationships/image" Target="../media/image3.jpeg"/><Relationship Id="rId12" Type="http://schemas.openxmlformats.org/officeDocument/2006/relationships/image" Target="../media/image9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image" Target="../media/image6.jpeg"/><Relationship Id="rId5" Type="http://schemas.openxmlformats.org/officeDocument/2006/relationships/image" Target="../media/image16.jpeg"/><Relationship Id="rId15" Type="http://schemas.openxmlformats.org/officeDocument/2006/relationships/image" Target="../media/image15.png"/><Relationship Id="rId10" Type="http://schemas.openxmlformats.org/officeDocument/2006/relationships/image" Target="../media/image5.jpeg"/><Relationship Id="rId4" Type="http://schemas.openxmlformats.org/officeDocument/2006/relationships/image" Target="../media/image17.jpeg"/><Relationship Id="rId9" Type="http://schemas.openxmlformats.org/officeDocument/2006/relationships/image" Target="../media/image10.jpeg"/><Relationship Id="rId1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36115" y="946150"/>
            <a:ext cx="8565515" cy="2387600"/>
          </a:xfrm>
        </p:spPr>
        <p:txBody>
          <a:bodyPr/>
          <a:lstStyle/>
          <a:p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Pooling Body Parts on Feature Maps for Misalignment Robust Person Re-Identiﬁcation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97806" y="4037014"/>
            <a:ext cx="9792494" cy="1655762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Yuting Liu,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Qijun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Zhao,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Zhihong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Wu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College of Computer Science, Sichuan University, Chengdu, China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06154DE-0BF4-44AB-AE8C-8C2BA1727AE1}"/>
              </a:ext>
            </a:extLst>
          </p:cNvPr>
          <p:cNvSpPr/>
          <p:nvPr/>
        </p:nvSpPr>
        <p:spPr>
          <a:xfrm flipV="1">
            <a:off x="4763" y="6167438"/>
            <a:ext cx="12180887" cy="117475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rgbClr val="FF6600"/>
              </a:gs>
              <a:gs pos="100000">
                <a:srgbClr val="1A453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sz="2400" noProof="1"/>
          </a:p>
        </p:txBody>
      </p:sp>
      <p:pic>
        <p:nvPicPr>
          <p:cNvPr id="8" name="Picture 4" descr="C:\Users\Administrator\Desktop\6159252dd42a28349e4caa135bb5c9ea14cebfc4.jpg">
            <a:extLst>
              <a:ext uri="{FF2B5EF4-FFF2-40B4-BE49-F238E27FC236}">
                <a16:creationId xmlns:a16="http://schemas.microsoft.com/office/drawing/2014/main" id="{BB2CB54A-7815-4FD0-8BCD-F240AA547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581" y="5649913"/>
            <a:ext cx="1103313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5">
            <a:extLst>
              <a:ext uri="{FF2B5EF4-FFF2-40B4-BE49-F238E27FC236}">
                <a16:creationId xmlns:a16="http://schemas.microsoft.com/office/drawing/2014/main" id="{DCD75F43-E81B-4B9B-AAF2-47DFD302E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50" y="6329363"/>
            <a:ext cx="431482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200" b="1" dirty="0"/>
              <a:t>ISBA</a:t>
            </a:r>
            <a:r>
              <a:rPr lang="en-US" altLang="zh-CN" sz="2200" dirty="0"/>
              <a:t> 2018       January 12, 2018                 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4743BC-DCE9-4F74-AD2D-2AC4713C7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0518" y="5692776"/>
            <a:ext cx="1036410" cy="102116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951" y="2039551"/>
            <a:ext cx="1099820" cy="2042160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551" y="2108766"/>
            <a:ext cx="1025525" cy="1972945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3441" y="2108766"/>
            <a:ext cx="1116330" cy="1988185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2401" y="2122736"/>
            <a:ext cx="1021080" cy="1974215"/>
          </a:xfrm>
          <a:prstGeom prst="rect">
            <a:avLst/>
          </a:prstGeom>
        </p:spPr>
      </p:pic>
      <p:sp>
        <p:nvSpPr>
          <p:cNvPr id="56" name="右箭头 55"/>
          <p:cNvSpPr/>
          <p:nvPr/>
        </p:nvSpPr>
        <p:spPr>
          <a:xfrm>
            <a:off x="6255836" y="2895531"/>
            <a:ext cx="508635" cy="508635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右箭头 56"/>
          <p:cNvSpPr/>
          <p:nvPr/>
        </p:nvSpPr>
        <p:spPr>
          <a:xfrm>
            <a:off x="8071301" y="2895531"/>
            <a:ext cx="508635" cy="508635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右箭头 58"/>
          <p:cNvSpPr/>
          <p:nvPr/>
        </p:nvSpPr>
        <p:spPr>
          <a:xfrm>
            <a:off x="9891211" y="2926011"/>
            <a:ext cx="508635" cy="508635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4616901" y="4102666"/>
            <a:ext cx="1782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original image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6495231" y="4117906"/>
            <a:ext cx="1922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estimated pose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8588191" y="4133146"/>
            <a:ext cx="1380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body parts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10427786" y="4133146"/>
            <a:ext cx="1212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PoseBox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5" name="直接箭头连接符 64"/>
          <p:cNvCxnSpPr/>
          <p:nvPr/>
        </p:nvCxnSpPr>
        <p:spPr>
          <a:xfrm>
            <a:off x="5851866" y="4647268"/>
            <a:ext cx="1236980" cy="123698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 flipH="1">
            <a:off x="9808661" y="4725246"/>
            <a:ext cx="1238250" cy="123825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7279456" y="5390446"/>
            <a:ext cx="2334260" cy="765175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CNN</a:t>
            </a:r>
          </a:p>
        </p:txBody>
      </p:sp>
      <p:graphicFrame>
        <p:nvGraphicFramePr>
          <p:cNvPr id="69" name="对象 68"/>
          <p:cNvGraphicFramePr/>
          <p:nvPr>
            <p:extLst>
              <p:ext uri="{D42A27DB-BD31-4B8C-83A1-F6EECF244321}">
                <p14:modId xmlns:p14="http://schemas.microsoft.com/office/powerpoint/2010/main" val="1657446804"/>
              </p:ext>
            </p:extLst>
          </p:nvPr>
        </p:nvGraphicFramePr>
        <p:xfrm>
          <a:off x="719906" y="1948460"/>
          <a:ext cx="3075304" cy="361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r:id="rId7" imgW="2498090" imgH="2889885" progId="Visio.Drawing.15">
                  <p:embed/>
                </p:oleObj>
              </mc:Choice>
              <mc:Fallback>
                <p:oleObj r:id="rId7" imgW="2498090" imgH="2889885" progId="Visio.Drawing.15">
                  <p:embed/>
                  <p:pic>
                    <p:nvPicPr>
                      <p:cNvPr id="0" name="图片 6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19906" y="1948460"/>
                        <a:ext cx="3075304" cy="3618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文本框 72"/>
          <p:cNvSpPr txBox="1"/>
          <p:nvPr/>
        </p:nvSpPr>
        <p:spPr>
          <a:xfrm>
            <a:off x="1229810" y="5664797"/>
            <a:ext cx="2540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Bad </a:t>
            </a:r>
            <a:r>
              <a:rPr lang="en-US" altLang="zh-CN" sz="2400" b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PoseBox</a:t>
            </a:r>
            <a:endParaRPr lang="en-US" altLang="zh-CN" sz="24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5787DD28-E17F-4C79-87EC-12CC9FB6C159}"/>
              </a:ext>
            </a:extLst>
          </p:cNvPr>
          <p:cNvSpPr txBox="1">
            <a:spLocks/>
          </p:cNvSpPr>
          <p:nvPr/>
        </p:nvSpPr>
        <p:spPr>
          <a:xfrm>
            <a:off x="598805" y="8556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Pose Invariant Embedding(PIE)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4A66CDB-9D44-4E3B-A5E5-118777FA4EBF}"/>
              </a:ext>
            </a:extLst>
          </p:cNvPr>
          <p:cNvSpPr/>
          <p:nvPr/>
        </p:nvSpPr>
        <p:spPr>
          <a:xfrm>
            <a:off x="334963" y="1182688"/>
            <a:ext cx="11518900" cy="46037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rgbClr val="FF6600"/>
              </a:gs>
              <a:gs pos="100000">
                <a:srgbClr val="1A453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sz="2400" noProof="1"/>
          </a:p>
        </p:txBody>
      </p:sp>
      <p:pic>
        <p:nvPicPr>
          <p:cNvPr id="21" name="Picture 4" descr="C:\Users\Administrator\Desktop\6159252dd42a28349e4caa135bb5c9ea14cebfc4.jpg">
            <a:extLst>
              <a:ext uri="{FF2B5EF4-FFF2-40B4-BE49-F238E27FC236}">
                <a16:creationId xmlns:a16="http://schemas.microsoft.com/office/drawing/2014/main" id="{F7B16517-2BA5-4997-8F95-7EAA4EB01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634" y="-2778"/>
            <a:ext cx="1103313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5" descr="C:\Users\Administrator\Desktop\brl.png">
            <a:extLst>
              <a:ext uri="{FF2B5EF4-FFF2-40B4-BE49-F238E27FC236}">
                <a16:creationId xmlns:a16="http://schemas.microsoft.com/office/drawing/2014/main" id="{864857B4-0716-4012-86F1-E1CA5E713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509" y="54372"/>
            <a:ext cx="1035050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乘号 22">
            <a:extLst>
              <a:ext uri="{FF2B5EF4-FFF2-40B4-BE49-F238E27FC236}">
                <a16:creationId xmlns:a16="http://schemas.microsoft.com/office/drawing/2014/main" id="{6CBACE97-5819-4E86-950B-08704AA1452B}"/>
              </a:ext>
            </a:extLst>
          </p:cNvPr>
          <p:cNvSpPr/>
          <p:nvPr/>
        </p:nvSpPr>
        <p:spPr>
          <a:xfrm>
            <a:off x="6067681" y="1650440"/>
            <a:ext cx="532982" cy="442731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乘号 26">
            <a:extLst>
              <a:ext uri="{FF2B5EF4-FFF2-40B4-BE49-F238E27FC236}">
                <a16:creationId xmlns:a16="http://schemas.microsoft.com/office/drawing/2014/main" id="{2792748D-1775-4809-AB11-612DCE85CC44}"/>
              </a:ext>
            </a:extLst>
          </p:cNvPr>
          <p:cNvSpPr/>
          <p:nvPr/>
        </p:nvSpPr>
        <p:spPr>
          <a:xfrm>
            <a:off x="10068977" y="3523825"/>
            <a:ext cx="532982" cy="442731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8BDD67D3-A7AD-4DB2-905F-08AB3BD21CA3}"/>
              </a:ext>
            </a:extLst>
          </p:cNvPr>
          <p:cNvCxnSpPr>
            <a:endCxn id="51" idx="0"/>
          </p:cNvCxnSpPr>
          <p:nvPr/>
        </p:nvCxnSpPr>
        <p:spPr>
          <a:xfrm flipV="1">
            <a:off x="3769810" y="2108766"/>
            <a:ext cx="3639504" cy="634434"/>
          </a:xfrm>
          <a:prstGeom prst="bentConnector4">
            <a:avLst>
              <a:gd name="adj1" fmla="val 25509"/>
              <a:gd name="adj2" fmla="val 136032"/>
            </a:avLst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连接符: 肘形 11">
            <a:extLst>
              <a:ext uri="{FF2B5EF4-FFF2-40B4-BE49-F238E27FC236}">
                <a16:creationId xmlns:a16="http://schemas.microsoft.com/office/drawing/2014/main" id="{7788A6CC-7565-4447-8AD8-9786AEDF10F3}"/>
              </a:ext>
            </a:extLst>
          </p:cNvPr>
          <p:cNvCxnSpPr/>
          <p:nvPr/>
        </p:nvCxnSpPr>
        <p:spPr>
          <a:xfrm flipV="1">
            <a:off x="3769810" y="3744243"/>
            <a:ext cx="6752591" cy="862956"/>
          </a:xfrm>
          <a:prstGeom prst="bentConnector3">
            <a:avLst>
              <a:gd name="adj1" fmla="val 94198"/>
            </a:avLst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乘号 36">
            <a:extLst>
              <a:ext uri="{FF2B5EF4-FFF2-40B4-BE49-F238E27FC236}">
                <a16:creationId xmlns:a16="http://schemas.microsoft.com/office/drawing/2014/main" id="{F6BACB97-3339-4007-B0E6-5CA492DE4C45}"/>
              </a:ext>
            </a:extLst>
          </p:cNvPr>
          <p:cNvSpPr/>
          <p:nvPr/>
        </p:nvSpPr>
        <p:spPr>
          <a:xfrm>
            <a:off x="10310068" y="4973642"/>
            <a:ext cx="532982" cy="442731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6349" y="1542335"/>
            <a:ext cx="7862480" cy="783512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Salient Local Features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 descr="feamap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253" y="2377620"/>
            <a:ext cx="5875746" cy="3829470"/>
          </a:xfrm>
          <a:prstGeom prst="rect">
            <a:avLst/>
          </a:prstGeom>
        </p:spPr>
      </p:pic>
      <p:sp>
        <p:nvSpPr>
          <p:cNvPr id="51" name="标题 1">
            <a:extLst>
              <a:ext uri="{FF2B5EF4-FFF2-40B4-BE49-F238E27FC236}">
                <a16:creationId xmlns:a16="http://schemas.microsoft.com/office/drawing/2014/main" id="{AD978CA6-7EF9-455F-901D-18A8C90D7898}"/>
              </a:ext>
            </a:extLst>
          </p:cNvPr>
          <p:cNvSpPr txBox="1">
            <a:spLocks/>
          </p:cNvSpPr>
          <p:nvPr/>
        </p:nvSpPr>
        <p:spPr>
          <a:xfrm>
            <a:off x="598805" y="8556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Main Idea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D77125D-F0B5-41E2-B1BA-F48ECCFFFC85}"/>
              </a:ext>
            </a:extLst>
          </p:cNvPr>
          <p:cNvSpPr/>
          <p:nvPr/>
        </p:nvSpPr>
        <p:spPr>
          <a:xfrm>
            <a:off x="334963" y="1182688"/>
            <a:ext cx="11518900" cy="46037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rgbClr val="FF6600"/>
              </a:gs>
              <a:gs pos="100000">
                <a:srgbClr val="1A453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sz="2400" noProof="1"/>
          </a:p>
        </p:txBody>
      </p:sp>
      <p:pic>
        <p:nvPicPr>
          <p:cNvPr id="53" name="Picture 4" descr="C:\Users\Administrator\Desktop\6159252dd42a28349e4caa135bb5c9ea14cebfc4.jpg">
            <a:extLst>
              <a:ext uri="{FF2B5EF4-FFF2-40B4-BE49-F238E27FC236}">
                <a16:creationId xmlns:a16="http://schemas.microsoft.com/office/drawing/2014/main" id="{1D500FEF-A270-49B9-9454-A5C31884D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634" y="-2778"/>
            <a:ext cx="1103313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5" descr="C:\Users\Administrator\Desktop\brl.png">
            <a:extLst>
              <a:ext uri="{FF2B5EF4-FFF2-40B4-BE49-F238E27FC236}">
                <a16:creationId xmlns:a16="http://schemas.microsoft.com/office/drawing/2014/main" id="{53858876-1EE8-4FA5-A4A6-A23FEA711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509" y="54372"/>
            <a:ext cx="1035050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8547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/>
          <p:nvPr>
            <p:extLst>
              <p:ext uri="{D42A27DB-BD31-4B8C-83A1-F6EECF244321}">
                <p14:modId xmlns:p14="http://schemas.microsoft.com/office/powerpoint/2010/main" val="2859794697"/>
              </p:ext>
            </p:extLst>
          </p:nvPr>
        </p:nvGraphicFramePr>
        <p:xfrm>
          <a:off x="6125645" y="2567952"/>
          <a:ext cx="1332865" cy="2548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" r:id="rId4" imgW="1567815" imgH="1877695" progId="Visio.Drawing.15">
                  <p:embed/>
                </p:oleObj>
              </mc:Choice>
              <mc:Fallback>
                <p:oleObj r:id="rId4" imgW="1567815" imgH="1877695" progId="Visio.Drawing.15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25645" y="2567952"/>
                        <a:ext cx="1332865" cy="25482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>
            <p:extLst>
              <p:ext uri="{D42A27DB-BD31-4B8C-83A1-F6EECF244321}">
                <p14:modId xmlns:p14="http://schemas.microsoft.com/office/powerpoint/2010/main" val="568133270"/>
              </p:ext>
            </p:extLst>
          </p:nvPr>
        </p:nvGraphicFramePr>
        <p:xfrm>
          <a:off x="9787890" y="2585324"/>
          <a:ext cx="1326515" cy="2547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1" r:id="rId6" imgW="1567815" imgH="1877695" progId="Visio.Drawing.15">
                  <p:embed/>
                </p:oleObj>
              </mc:Choice>
              <mc:Fallback>
                <p:oleObj r:id="rId6" imgW="1567815" imgH="1877695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787890" y="2585324"/>
                        <a:ext cx="1326515" cy="2547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6509185" y="2869577"/>
            <a:ext cx="281305" cy="390525"/>
          </a:xfrm>
          <a:prstGeom prst="rect">
            <a:avLst/>
          </a:prstGeom>
          <a:noFill/>
          <a:ln w="34925">
            <a:solidFill>
              <a:srgbClr val="0000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895265" y="2844177"/>
            <a:ext cx="281305" cy="390525"/>
          </a:xfrm>
          <a:prstGeom prst="rect">
            <a:avLst/>
          </a:prstGeom>
          <a:noFill/>
          <a:ln w="34925">
            <a:solidFill>
              <a:srgbClr val="0000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菱形 15"/>
          <p:cNvSpPr/>
          <p:nvPr/>
        </p:nvSpPr>
        <p:spPr>
          <a:xfrm>
            <a:off x="6619040" y="3022612"/>
            <a:ext cx="95250" cy="9525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菱形 16"/>
          <p:cNvSpPr/>
          <p:nvPr/>
        </p:nvSpPr>
        <p:spPr>
          <a:xfrm>
            <a:off x="6989880" y="2997212"/>
            <a:ext cx="95250" cy="9525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458385" y="3215017"/>
            <a:ext cx="281305" cy="390525"/>
          </a:xfrm>
          <a:prstGeom prst="rect">
            <a:avLst/>
          </a:prstGeom>
          <a:noFill/>
          <a:ln w="34925">
            <a:solidFill>
              <a:srgbClr val="0000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菱形 20"/>
          <p:cNvSpPr/>
          <p:nvPr/>
        </p:nvSpPr>
        <p:spPr>
          <a:xfrm>
            <a:off x="6553000" y="3368052"/>
            <a:ext cx="95250" cy="9525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869865" y="3138817"/>
            <a:ext cx="281305" cy="390525"/>
          </a:xfrm>
          <a:prstGeom prst="rect">
            <a:avLst/>
          </a:prstGeom>
          <a:noFill/>
          <a:ln w="34925">
            <a:solidFill>
              <a:srgbClr val="0000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菱形 22"/>
          <p:cNvSpPr/>
          <p:nvPr/>
        </p:nvSpPr>
        <p:spPr>
          <a:xfrm>
            <a:off x="6964480" y="3291852"/>
            <a:ext cx="95250" cy="9525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6549825" y="3489337"/>
            <a:ext cx="281305" cy="390525"/>
          </a:xfrm>
          <a:prstGeom prst="rect">
            <a:avLst/>
          </a:prstGeom>
          <a:noFill/>
          <a:ln w="34925">
            <a:solidFill>
              <a:srgbClr val="0000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菱形 24"/>
          <p:cNvSpPr/>
          <p:nvPr/>
        </p:nvSpPr>
        <p:spPr>
          <a:xfrm>
            <a:off x="6644440" y="3642372"/>
            <a:ext cx="95250" cy="9525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6854625" y="3489337"/>
            <a:ext cx="281305" cy="390525"/>
          </a:xfrm>
          <a:prstGeom prst="rect">
            <a:avLst/>
          </a:prstGeom>
          <a:noFill/>
          <a:ln w="34925">
            <a:solidFill>
              <a:srgbClr val="0000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菱形 26"/>
          <p:cNvSpPr/>
          <p:nvPr/>
        </p:nvSpPr>
        <p:spPr>
          <a:xfrm>
            <a:off x="6949240" y="3642372"/>
            <a:ext cx="95250" cy="9525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6549825" y="3931297"/>
            <a:ext cx="281305" cy="390525"/>
          </a:xfrm>
          <a:prstGeom prst="rect">
            <a:avLst/>
          </a:prstGeom>
          <a:noFill/>
          <a:ln w="34925">
            <a:solidFill>
              <a:srgbClr val="0000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菱形 28"/>
          <p:cNvSpPr/>
          <p:nvPr/>
        </p:nvSpPr>
        <p:spPr>
          <a:xfrm>
            <a:off x="6644440" y="4084332"/>
            <a:ext cx="95250" cy="9525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7022265" y="4007497"/>
            <a:ext cx="281305" cy="390525"/>
          </a:xfrm>
          <a:prstGeom prst="rect">
            <a:avLst/>
          </a:prstGeom>
          <a:noFill/>
          <a:ln w="34925">
            <a:solidFill>
              <a:srgbClr val="0000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菱形 30"/>
          <p:cNvSpPr/>
          <p:nvPr/>
        </p:nvSpPr>
        <p:spPr>
          <a:xfrm>
            <a:off x="7116880" y="4160532"/>
            <a:ext cx="95250" cy="9525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6504105" y="4601857"/>
            <a:ext cx="281305" cy="390525"/>
          </a:xfrm>
          <a:prstGeom prst="rect">
            <a:avLst/>
          </a:prstGeom>
          <a:noFill/>
          <a:ln w="34925">
            <a:solidFill>
              <a:srgbClr val="0000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菱形 32"/>
          <p:cNvSpPr/>
          <p:nvPr/>
        </p:nvSpPr>
        <p:spPr>
          <a:xfrm>
            <a:off x="6598720" y="4754892"/>
            <a:ext cx="95250" cy="9525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6747945" y="4586617"/>
            <a:ext cx="281305" cy="390525"/>
          </a:xfrm>
          <a:prstGeom prst="rect">
            <a:avLst/>
          </a:prstGeom>
          <a:noFill/>
          <a:ln w="34925">
            <a:solidFill>
              <a:srgbClr val="0000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菱形 34"/>
          <p:cNvSpPr/>
          <p:nvPr/>
        </p:nvSpPr>
        <p:spPr>
          <a:xfrm>
            <a:off x="6842560" y="4739652"/>
            <a:ext cx="95250" cy="9525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10123170" y="2865359"/>
            <a:ext cx="281305" cy="390525"/>
          </a:xfrm>
          <a:prstGeom prst="rect">
            <a:avLst/>
          </a:prstGeom>
          <a:noFill/>
          <a:ln w="34925">
            <a:solidFill>
              <a:srgbClr val="0000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10509250" y="2839959"/>
            <a:ext cx="281305" cy="390525"/>
          </a:xfrm>
          <a:prstGeom prst="rect">
            <a:avLst/>
          </a:prstGeom>
          <a:noFill/>
          <a:ln w="34925">
            <a:solidFill>
              <a:srgbClr val="0000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菱形 57"/>
          <p:cNvSpPr/>
          <p:nvPr/>
        </p:nvSpPr>
        <p:spPr>
          <a:xfrm>
            <a:off x="10233025" y="3018394"/>
            <a:ext cx="95250" cy="9525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菱形 58"/>
          <p:cNvSpPr/>
          <p:nvPr/>
        </p:nvSpPr>
        <p:spPr>
          <a:xfrm>
            <a:off x="10603865" y="2992994"/>
            <a:ext cx="95250" cy="9525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10072370" y="3210799"/>
            <a:ext cx="281305" cy="390525"/>
          </a:xfrm>
          <a:prstGeom prst="rect">
            <a:avLst/>
          </a:prstGeom>
          <a:noFill/>
          <a:ln w="34925">
            <a:solidFill>
              <a:srgbClr val="0000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菱形 60"/>
          <p:cNvSpPr/>
          <p:nvPr/>
        </p:nvSpPr>
        <p:spPr>
          <a:xfrm>
            <a:off x="10166985" y="3363834"/>
            <a:ext cx="95250" cy="9525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10483850" y="3134599"/>
            <a:ext cx="281305" cy="390525"/>
          </a:xfrm>
          <a:prstGeom prst="rect">
            <a:avLst/>
          </a:prstGeom>
          <a:noFill/>
          <a:ln w="34925">
            <a:solidFill>
              <a:srgbClr val="0000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菱形 62"/>
          <p:cNvSpPr/>
          <p:nvPr/>
        </p:nvSpPr>
        <p:spPr>
          <a:xfrm>
            <a:off x="10578465" y="3287634"/>
            <a:ext cx="95250" cy="9525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10163810" y="3485119"/>
            <a:ext cx="281305" cy="390525"/>
          </a:xfrm>
          <a:prstGeom prst="rect">
            <a:avLst/>
          </a:prstGeom>
          <a:noFill/>
          <a:ln w="34925">
            <a:solidFill>
              <a:srgbClr val="0000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菱形 64"/>
          <p:cNvSpPr/>
          <p:nvPr/>
        </p:nvSpPr>
        <p:spPr>
          <a:xfrm>
            <a:off x="10258425" y="3638154"/>
            <a:ext cx="95250" cy="9525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10468610" y="3485119"/>
            <a:ext cx="281305" cy="390525"/>
          </a:xfrm>
          <a:prstGeom prst="rect">
            <a:avLst/>
          </a:prstGeom>
          <a:noFill/>
          <a:ln w="34925">
            <a:solidFill>
              <a:srgbClr val="0000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菱形 66"/>
          <p:cNvSpPr/>
          <p:nvPr/>
        </p:nvSpPr>
        <p:spPr>
          <a:xfrm>
            <a:off x="10563225" y="3638154"/>
            <a:ext cx="95250" cy="9525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10163810" y="3927079"/>
            <a:ext cx="281305" cy="390525"/>
          </a:xfrm>
          <a:prstGeom prst="rect">
            <a:avLst/>
          </a:prstGeom>
          <a:noFill/>
          <a:ln w="34925">
            <a:solidFill>
              <a:srgbClr val="0000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菱形 68"/>
          <p:cNvSpPr/>
          <p:nvPr/>
        </p:nvSpPr>
        <p:spPr>
          <a:xfrm>
            <a:off x="10258425" y="4080114"/>
            <a:ext cx="95250" cy="9525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10636250" y="4003279"/>
            <a:ext cx="281305" cy="390525"/>
          </a:xfrm>
          <a:prstGeom prst="rect">
            <a:avLst/>
          </a:prstGeom>
          <a:noFill/>
          <a:ln w="34925">
            <a:solidFill>
              <a:srgbClr val="0000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菱形 70"/>
          <p:cNvSpPr/>
          <p:nvPr/>
        </p:nvSpPr>
        <p:spPr>
          <a:xfrm>
            <a:off x="10730865" y="4156314"/>
            <a:ext cx="95250" cy="9525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10118090" y="4597639"/>
            <a:ext cx="281305" cy="390525"/>
          </a:xfrm>
          <a:prstGeom prst="rect">
            <a:avLst/>
          </a:prstGeom>
          <a:noFill/>
          <a:ln w="34925">
            <a:solidFill>
              <a:srgbClr val="0000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菱形 72"/>
          <p:cNvSpPr/>
          <p:nvPr/>
        </p:nvSpPr>
        <p:spPr>
          <a:xfrm>
            <a:off x="10212705" y="4750674"/>
            <a:ext cx="95250" cy="9525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10361930" y="4582399"/>
            <a:ext cx="281305" cy="390525"/>
          </a:xfrm>
          <a:prstGeom prst="rect">
            <a:avLst/>
          </a:prstGeom>
          <a:noFill/>
          <a:ln w="34925">
            <a:solidFill>
              <a:srgbClr val="0000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菱形 74"/>
          <p:cNvSpPr/>
          <p:nvPr/>
        </p:nvSpPr>
        <p:spPr>
          <a:xfrm>
            <a:off x="10456545" y="4735434"/>
            <a:ext cx="95250" cy="95250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文本框 97"/>
          <p:cNvSpPr txBox="1"/>
          <p:nvPr/>
        </p:nvSpPr>
        <p:spPr>
          <a:xfrm>
            <a:off x="8061450" y="3595700"/>
            <a:ext cx="1210588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Max-Pool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6325055" y="2198819"/>
            <a:ext cx="851515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Image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9723385" y="2197577"/>
            <a:ext cx="1544012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Feature Map</a:t>
            </a:r>
          </a:p>
        </p:txBody>
      </p:sp>
      <p:cxnSp>
        <p:nvCxnSpPr>
          <p:cNvPr id="102" name="直接箭头连接符 101"/>
          <p:cNvCxnSpPr>
            <a:cxnSpLocks/>
          </p:cNvCxnSpPr>
          <p:nvPr/>
        </p:nvCxnSpPr>
        <p:spPr>
          <a:xfrm>
            <a:off x="7895448" y="4003279"/>
            <a:ext cx="1518103" cy="0"/>
          </a:xfrm>
          <a:prstGeom prst="straightConnector1">
            <a:avLst/>
          </a:prstGeom>
          <a:ln w="317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标题 1">
            <a:extLst>
              <a:ext uri="{FF2B5EF4-FFF2-40B4-BE49-F238E27FC236}">
                <a16:creationId xmlns:a16="http://schemas.microsoft.com/office/drawing/2014/main" id="{AD978CA6-7EF9-455F-901D-18A8C90D7898}"/>
              </a:ext>
            </a:extLst>
          </p:cNvPr>
          <p:cNvSpPr txBox="1">
            <a:spLocks/>
          </p:cNvSpPr>
          <p:nvPr/>
        </p:nvSpPr>
        <p:spPr>
          <a:xfrm>
            <a:off x="598805" y="8556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Main Idea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D77125D-F0B5-41E2-B1BA-F48ECCFFFC85}"/>
              </a:ext>
            </a:extLst>
          </p:cNvPr>
          <p:cNvSpPr/>
          <p:nvPr/>
        </p:nvSpPr>
        <p:spPr>
          <a:xfrm>
            <a:off x="334963" y="1182688"/>
            <a:ext cx="11518900" cy="46037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rgbClr val="FF6600"/>
              </a:gs>
              <a:gs pos="100000">
                <a:srgbClr val="1A453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sz="2400" noProof="1"/>
          </a:p>
        </p:txBody>
      </p:sp>
      <p:pic>
        <p:nvPicPr>
          <p:cNvPr id="53" name="Picture 4" descr="C:\Users\Administrator\Desktop\6159252dd42a28349e4caa135bb5c9ea14cebfc4.jpg">
            <a:extLst>
              <a:ext uri="{FF2B5EF4-FFF2-40B4-BE49-F238E27FC236}">
                <a16:creationId xmlns:a16="http://schemas.microsoft.com/office/drawing/2014/main" id="{1D500FEF-A270-49B9-9454-A5C31884D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634" y="-2778"/>
            <a:ext cx="1103313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5" descr="C:\Users\Administrator\Desktop\brl.png">
            <a:extLst>
              <a:ext uri="{FF2B5EF4-FFF2-40B4-BE49-F238E27FC236}">
                <a16:creationId xmlns:a16="http://schemas.microsoft.com/office/drawing/2014/main" id="{53858876-1EE8-4FA5-A4A6-A23FEA711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509" y="54372"/>
            <a:ext cx="1035050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内容占位符 2">
            <a:extLst>
              <a:ext uri="{FF2B5EF4-FFF2-40B4-BE49-F238E27FC236}">
                <a16:creationId xmlns:a16="http://schemas.microsoft.com/office/drawing/2014/main" id="{ADBEDDD8-7336-4487-AAF6-3C65A147E8F2}"/>
              </a:ext>
            </a:extLst>
          </p:cNvPr>
          <p:cNvSpPr txBox="1">
            <a:spLocks/>
          </p:cNvSpPr>
          <p:nvPr/>
        </p:nvSpPr>
        <p:spPr>
          <a:xfrm>
            <a:off x="726349" y="1542335"/>
            <a:ext cx="7862480" cy="783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Pooling Body Parts on Feature Maps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6" name="对象 75">
            <a:extLst>
              <a:ext uri="{FF2B5EF4-FFF2-40B4-BE49-F238E27FC236}">
                <a16:creationId xmlns:a16="http://schemas.microsoft.com/office/drawing/2014/main" id="{213E0699-1CCD-4CE8-BFC0-CA4C0C324F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0125538"/>
              </p:ext>
            </p:extLst>
          </p:nvPr>
        </p:nvGraphicFramePr>
        <p:xfrm>
          <a:off x="1347551" y="2398286"/>
          <a:ext cx="2494441" cy="3056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2" r:id="rId10" imgW="2498090" imgH="2889885" progId="Visio.Drawing.15">
                  <p:embed/>
                </p:oleObj>
              </mc:Choice>
              <mc:Fallback>
                <p:oleObj r:id="rId10" imgW="2498090" imgH="2889885" progId="Visio.Drawing.15">
                  <p:embed/>
                  <p:pic>
                    <p:nvPicPr>
                      <p:cNvPr id="69" name="对象 6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347551" y="2398286"/>
                        <a:ext cx="2494441" cy="3056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乘号 76">
            <a:extLst>
              <a:ext uri="{FF2B5EF4-FFF2-40B4-BE49-F238E27FC236}">
                <a16:creationId xmlns:a16="http://schemas.microsoft.com/office/drawing/2014/main" id="{9248265C-5589-41CE-B71B-BB1A50B0A3EA}"/>
              </a:ext>
            </a:extLst>
          </p:cNvPr>
          <p:cNvSpPr/>
          <p:nvPr/>
        </p:nvSpPr>
        <p:spPr>
          <a:xfrm>
            <a:off x="2441961" y="5597345"/>
            <a:ext cx="532982" cy="442731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C7E6EA67-E35D-442C-B4F2-3E9EECE6D0A1}"/>
              </a:ext>
            </a:extLst>
          </p:cNvPr>
          <p:cNvSpPr txBox="1"/>
          <p:nvPr/>
        </p:nvSpPr>
        <p:spPr>
          <a:xfrm>
            <a:off x="794777" y="5611088"/>
            <a:ext cx="3959225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Image Level Affine Transformation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670DD10-51BD-42BA-833D-DF90169AE782}"/>
              </a:ext>
            </a:extLst>
          </p:cNvPr>
          <p:cNvSpPr/>
          <p:nvPr/>
        </p:nvSpPr>
        <p:spPr>
          <a:xfrm>
            <a:off x="8374534" y="5250805"/>
            <a:ext cx="617181" cy="6171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06AF728F-69F4-4933-9B28-F555FB707D92}"/>
              </a:ext>
            </a:extLst>
          </p:cNvPr>
          <p:cNvSpPr/>
          <p:nvPr/>
        </p:nvSpPr>
        <p:spPr>
          <a:xfrm>
            <a:off x="8300878" y="5353924"/>
            <a:ext cx="617181" cy="6171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26BD4593-350C-444D-A21E-1A5B87807C19}"/>
              </a:ext>
            </a:extLst>
          </p:cNvPr>
          <p:cNvSpPr/>
          <p:nvPr/>
        </p:nvSpPr>
        <p:spPr>
          <a:xfrm>
            <a:off x="8220196" y="5449313"/>
            <a:ext cx="617181" cy="6171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41C9ADC2-719E-498A-B752-6F72A02E9A46}"/>
              </a:ext>
            </a:extLst>
          </p:cNvPr>
          <p:cNvSpPr/>
          <p:nvPr/>
        </p:nvSpPr>
        <p:spPr>
          <a:xfrm>
            <a:off x="8154676" y="5546972"/>
            <a:ext cx="617181" cy="6171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CAF771D6-A7DE-4C21-94D9-FF541E295140}"/>
              </a:ext>
            </a:extLst>
          </p:cNvPr>
          <p:cNvSpPr txBox="1"/>
          <p:nvPr/>
        </p:nvSpPr>
        <p:spPr>
          <a:xfrm>
            <a:off x="9596294" y="5544750"/>
            <a:ext cx="966931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Concat</a:t>
            </a:r>
            <a:endParaRPr lang="en-US" altLang="zh-CN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F636053E-5B9C-43ED-ADF1-39BACEC0BF72}"/>
              </a:ext>
            </a:extLst>
          </p:cNvPr>
          <p:cNvCxnSpPr>
            <a:cxnSpLocks/>
          </p:cNvCxnSpPr>
          <p:nvPr/>
        </p:nvCxnSpPr>
        <p:spPr>
          <a:xfrm flipH="1">
            <a:off x="9286544" y="5235407"/>
            <a:ext cx="755012" cy="494009"/>
          </a:xfrm>
          <a:prstGeom prst="straightConnector1">
            <a:avLst/>
          </a:prstGeom>
          <a:ln w="317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对象 11"/>
          <p:cNvGraphicFramePr/>
          <p:nvPr>
            <p:extLst>
              <p:ext uri="{D42A27DB-BD31-4B8C-83A1-F6EECF244321}">
                <p14:modId xmlns:p14="http://schemas.microsoft.com/office/powerpoint/2010/main" val="3311870722"/>
              </p:ext>
            </p:extLst>
          </p:nvPr>
        </p:nvGraphicFramePr>
        <p:xfrm>
          <a:off x="642983" y="1456690"/>
          <a:ext cx="7960995" cy="5028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r:id="rId3" imgW="5314950" imgH="3429000" progId="Visio.Drawing.15">
                  <p:embed/>
                </p:oleObj>
              </mc:Choice>
              <mc:Fallback>
                <p:oleObj r:id="rId3" imgW="5314950" imgH="3429000" progId="Visio.Drawing.15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2983" y="1456690"/>
                        <a:ext cx="7960995" cy="50285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组合 3">
            <a:extLst>
              <a:ext uri="{FF2B5EF4-FFF2-40B4-BE49-F238E27FC236}">
                <a16:creationId xmlns:a16="http://schemas.microsoft.com/office/drawing/2014/main" id="{C76DFA86-3E5A-41D4-B139-552788FA4BEC}"/>
              </a:ext>
            </a:extLst>
          </p:cNvPr>
          <p:cNvGrpSpPr/>
          <p:nvPr/>
        </p:nvGrpSpPr>
        <p:grpSpPr>
          <a:xfrm>
            <a:off x="9042265" y="1991484"/>
            <a:ext cx="2729682" cy="4493771"/>
            <a:chOff x="8383906" y="2003770"/>
            <a:chExt cx="2729682" cy="4493771"/>
          </a:xfrm>
        </p:grpSpPr>
        <p:sp>
          <p:nvSpPr>
            <p:cNvPr id="14" name="文本框 13"/>
            <p:cNvSpPr txBox="1"/>
            <p:nvPr/>
          </p:nvSpPr>
          <p:spPr>
            <a:xfrm>
              <a:off x="8513265" y="2404113"/>
              <a:ext cx="2600323" cy="40934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SzPct val="80000"/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Left    </a:t>
              </a: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Shoulders</a:t>
              </a:r>
            </a:p>
            <a:p>
              <a:pPr marL="285750" indent="-285750">
                <a:buSzPct val="80000"/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Right  Shoulders</a:t>
              </a:r>
            </a:p>
            <a:p>
              <a:pPr marL="285750" indent="-285750">
                <a:buSzPct val="80000"/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Left    Elbows</a:t>
              </a:r>
            </a:p>
            <a:p>
              <a:pPr marL="285750" indent="-285750">
                <a:buSzPct val="80000"/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Right  Elbows</a:t>
              </a:r>
            </a:p>
            <a:p>
              <a:pPr marL="285750" indent="-285750">
                <a:buSzPct val="80000"/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Left    Wrists</a:t>
              </a:r>
            </a:p>
            <a:p>
              <a:pPr marL="285750" indent="-285750">
                <a:buSzPct val="80000"/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Right  Wrists</a:t>
              </a:r>
            </a:p>
            <a:p>
              <a:pPr marL="285750" indent="-285750">
                <a:buSzPct val="80000"/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Left    Hips</a:t>
              </a:r>
            </a:p>
            <a:p>
              <a:pPr marL="285750" indent="-285750">
                <a:buSzPct val="80000"/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Right  Hips</a:t>
              </a:r>
            </a:p>
            <a:p>
              <a:pPr marL="285750" indent="-285750">
                <a:buSzPct val="80000"/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Left    Knees</a:t>
              </a:r>
            </a:p>
            <a:p>
              <a:pPr marL="285750" indent="-285750">
                <a:buSzPct val="80000"/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Right  Knees</a:t>
              </a:r>
            </a:p>
            <a:p>
              <a:pPr marL="285750" indent="-285750">
                <a:buSzPct val="80000"/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Left    </a:t>
              </a: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Ankles</a:t>
              </a:r>
            </a:p>
            <a:p>
              <a:pPr marL="285750" indent="-285750">
                <a:buSzPct val="80000"/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Right </a:t>
              </a: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 Ankles</a:t>
              </a:r>
            </a:p>
            <a:p>
              <a:pPr marL="285750" indent="-285750"/>
              <a:endParaRPr lang="en-US" altLang="zh-CN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581445" y="2003770"/>
              <a:ext cx="20008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Body</a:t>
              </a:r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 Parts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8383906" y="2003770"/>
              <a:ext cx="2415358" cy="4269655"/>
            </a:xfrm>
            <a:prstGeom prst="rect">
              <a:avLst/>
            </a:prstGeom>
            <a:noFill/>
            <a:ln w="2540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2098403" y="5935964"/>
            <a:ext cx="53431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By Convolution Pose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Mechine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(CPM) Method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BA51089F-236C-47B2-9421-DE46EF671678}"/>
              </a:ext>
            </a:extLst>
          </p:cNvPr>
          <p:cNvSpPr txBox="1">
            <a:spLocks/>
          </p:cNvSpPr>
          <p:nvPr/>
        </p:nvSpPr>
        <p:spPr>
          <a:xfrm>
            <a:off x="598805" y="8556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Body Part Segmentation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331C623-A32D-490F-8965-6603A13303A8}"/>
              </a:ext>
            </a:extLst>
          </p:cNvPr>
          <p:cNvSpPr/>
          <p:nvPr/>
        </p:nvSpPr>
        <p:spPr>
          <a:xfrm>
            <a:off x="334963" y="1182688"/>
            <a:ext cx="11518900" cy="46037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rgbClr val="FF6600"/>
              </a:gs>
              <a:gs pos="100000">
                <a:srgbClr val="1A453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sz="2400" noProof="1"/>
          </a:p>
        </p:txBody>
      </p:sp>
      <p:pic>
        <p:nvPicPr>
          <p:cNvPr id="10" name="Picture 4" descr="C:\Users\Administrator\Desktop\6159252dd42a28349e4caa135bb5c9ea14cebfc4.jpg">
            <a:extLst>
              <a:ext uri="{FF2B5EF4-FFF2-40B4-BE49-F238E27FC236}">
                <a16:creationId xmlns:a16="http://schemas.microsoft.com/office/drawing/2014/main" id="{A1E95AD3-9988-4DF0-9F78-F7F07A089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634" y="-2778"/>
            <a:ext cx="1103313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 descr="C:\Users\Administrator\Desktop\brl.png">
            <a:extLst>
              <a:ext uri="{FF2B5EF4-FFF2-40B4-BE49-F238E27FC236}">
                <a16:creationId xmlns:a16="http://schemas.microsoft.com/office/drawing/2014/main" id="{258A0D65-968C-428D-8334-F0C9D0123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509" y="54372"/>
            <a:ext cx="1035050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右箭头 56">
            <a:extLst>
              <a:ext uri="{FF2B5EF4-FFF2-40B4-BE49-F238E27FC236}">
                <a16:creationId xmlns:a16="http://schemas.microsoft.com/office/drawing/2014/main" id="{0383F12C-ACE2-4270-8609-FAB79547266E}"/>
              </a:ext>
            </a:extLst>
          </p:cNvPr>
          <p:cNvSpPr/>
          <p:nvPr/>
        </p:nvSpPr>
        <p:spPr>
          <a:xfrm rot="1642267">
            <a:off x="8158938" y="2920365"/>
            <a:ext cx="508635" cy="508635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对象 57"/>
          <p:cNvGraphicFramePr/>
          <p:nvPr>
            <p:extLst>
              <p:ext uri="{D42A27DB-BD31-4B8C-83A1-F6EECF244321}">
                <p14:modId xmlns:p14="http://schemas.microsoft.com/office/powerpoint/2010/main" val="4279961826"/>
              </p:ext>
            </p:extLst>
          </p:nvPr>
        </p:nvGraphicFramePr>
        <p:xfrm>
          <a:off x="3096805" y="3866516"/>
          <a:ext cx="448310" cy="455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" r:id="rId3" imgW="408305" imgH="408305" progId="Visio.Drawing.15">
                  <p:embed/>
                </p:oleObj>
              </mc:Choice>
              <mc:Fallback>
                <p:oleObj r:id="rId3" imgW="408305" imgH="408305" progId="Visio.Drawing.15">
                  <p:embed/>
                  <p:pic>
                    <p:nvPicPr>
                      <p:cNvPr id="0" name="图片 5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96805" y="3866516"/>
                        <a:ext cx="448310" cy="455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对象 61"/>
          <p:cNvGraphicFramePr/>
          <p:nvPr>
            <p:extLst>
              <p:ext uri="{D42A27DB-BD31-4B8C-83A1-F6EECF244321}">
                <p14:modId xmlns:p14="http://schemas.microsoft.com/office/powerpoint/2010/main" val="1510550738"/>
              </p:ext>
            </p:extLst>
          </p:nvPr>
        </p:nvGraphicFramePr>
        <p:xfrm>
          <a:off x="7861210" y="3866516"/>
          <a:ext cx="1529080" cy="455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" r:id="rId5" imgW="1330960" imgH="408305" progId="Visio.Drawing.15">
                  <p:embed/>
                </p:oleObj>
              </mc:Choice>
              <mc:Fallback>
                <p:oleObj r:id="rId5" imgW="1330960" imgH="408305" progId="Visio.Drawing.15">
                  <p:embed/>
                  <p:pic>
                    <p:nvPicPr>
                      <p:cNvPr id="0" name="图片 6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61210" y="3866516"/>
                        <a:ext cx="1529080" cy="455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对象 71"/>
          <p:cNvGraphicFramePr/>
          <p:nvPr>
            <p:extLst>
              <p:ext uri="{D42A27DB-BD31-4B8C-83A1-F6EECF244321}">
                <p14:modId xmlns:p14="http://schemas.microsoft.com/office/powerpoint/2010/main" val="3636597262"/>
              </p:ext>
            </p:extLst>
          </p:nvPr>
        </p:nvGraphicFramePr>
        <p:xfrm>
          <a:off x="8567330" y="3241676"/>
          <a:ext cx="2485390" cy="1452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" r:id="rId7" imgW="2146935" imgH="1265555" progId="Visio.Drawing.15">
                  <p:embed/>
                </p:oleObj>
              </mc:Choice>
              <mc:Fallback>
                <p:oleObj r:id="rId7" imgW="2146935" imgH="1265555" progId="Visio.Drawing.15">
                  <p:embed/>
                  <p:pic>
                    <p:nvPicPr>
                      <p:cNvPr id="0" name="图片 7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67330" y="3241676"/>
                        <a:ext cx="2485390" cy="14522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对象 73"/>
          <p:cNvGraphicFramePr/>
          <p:nvPr>
            <p:extLst>
              <p:ext uri="{D42A27DB-BD31-4B8C-83A1-F6EECF244321}">
                <p14:modId xmlns:p14="http://schemas.microsoft.com/office/powerpoint/2010/main" val="4112437583"/>
              </p:ext>
            </p:extLst>
          </p:nvPr>
        </p:nvGraphicFramePr>
        <p:xfrm>
          <a:off x="9879875" y="3390266"/>
          <a:ext cx="1431290" cy="1407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" r:id="rId9" imgW="1249045" imgH="1224915" progId="Visio.Drawing.15">
                  <p:embed/>
                </p:oleObj>
              </mc:Choice>
              <mc:Fallback>
                <p:oleObj r:id="rId9" imgW="1249045" imgH="1224915" progId="Visio.Drawing.15">
                  <p:embed/>
                  <p:pic>
                    <p:nvPicPr>
                      <p:cNvPr id="0" name="图片 7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879875" y="3390266"/>
                        <a:ext cx="1431290" cy="14077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对象 99"/>
          <p:cNvGraphicFramePr/>
          <p:nvPr>
            <p:extLst>
              <p:ext uri="{D42A27DB-BD31-4B8C-83A1-F6EECF244321}">
                <p14:modId xmlns:p14="http://schemas.microsoft.com/office/powerpoint/2010/main" val="1285729336"/>
              </p:ext>
            </p:extLst>
          </p:nvPr>
        </p:nvGraphicFramePr>
        <p:xfrm>
          <a:off x="1915070" y="2867026"/>
          <a:ext cx="1159510" cy="252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" r:id="rId11" imgW="1012190" imgH="2179955" progId="Visio.Drawing.15">
                  <p:embed/>
                </p:oleObj>
              </mc:Choice>
              <mc:Fallback>
                <p:oleObj r:id="rId11" imgW="1012190" imgH="2179955" progId="Visio.Drawing.15">
                  <p:embed/>
                  <p:pic>
                    <p:nvPicPr>
                      <p:cNvPr id="0" name="图片 10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915070" y="2867026"/>
                        <a:ext cx="1159510" cy="2524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" name="文本框 101"/>
          <p:cNvSpPr txBox="1"/>
          <p:nvPr/>
        </p:nvSpPr>
        <p:spPr>
          <a:xfrm>
            <a:off x="2128612" y="2454672"/>
            <a:ext cx="31546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b="1" dirty="0"/>
              <a:t>Image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3576865" y="2904491"/>
            <a:ext cx="4284345" cy="2213610"/>
            <a:chOff x="5410" y="2088"/>
            <a:chExt cx="6747" cy="3486"/>
          </a:xfrm>
        </p:grpSpPr>
        <p:graphicFrame>
          <p:nvGraphicFramePr>
            <p:cNvPr id="70" name="对象 69"/>
            <p:cNvGraphicFramePr/>
            <p:nvPr>
              <p:extLst>
                <p:ext uri="{D42A27DB-BD31-4B8C-83A1-F6EECF244321}">
                  <p14:modId xmlns:p14="http://schemas.microsoft.com/office/powerpoint/2010/main" val="2174158965"/>
                </p:ext>
              </p:extLst>
            </p:nvPr>
          </p:nvGraphicFramePr>
          <p:xfrm>
            <a:off x="5410" y="2088"/>
            <a:ext cx="6747" cy="34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08" r:id="rId13" imgW="3689985" imgH="1918335" progId="Visio.Drawing.15">
                    <p:embed/>
                  </p:oleObj>
                </mc:Choice>
                <mc:Fallback>
                  <p:oleObj r:id="rId13" imgW="3689985" imgH="1918335" progId="Visio.Drawing.15">
                    <p:embed/>
                    <p:pic>
                      <p:nvPicPr>
                        <p:cNvPr id="0" name="图片 70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5410" y="2088"/>
                          <a:ext cx="6747" cy="348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文本框 14"/>
            <p:cNvSpPr txBox="1"/>
            <p:nvPr/>
          </p:nvSpPr>
          <p:spPr>
            <a:xfrm>
              <a:off x="11131" y="2182"/>
              <a:ext cx="831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FC7</a:t>
              </a:r>
            </a:p>
          </p:txBody>
        </p:sp>
      </p:grpSp>
      <p:sp>
        <p:nvSpPr>
          <p:cNvPr id="29" name="标题 1">
            <a:extLst>
              <a:ext uri="{FF2B5EF4-FFF2-40B4-BE49-F238E27FC236}">
                <a16:creationId xmlns:a16="http://schemas.microsoft.com/office/drawing/2014/main" id="{44EC551F-083B-4A0B-9814-527B06440152}"/>
              </a:ext>
            </a:extLst>
          </p:cNvPr>
          <p:cNvSpPr txBox="1">
            <a:spLocks/>
          </p:cNvSpPr>
          <p:nvPr/>
        </p:nvSpPr>
        <p:spPr>
          <a:xfrm>
            <a:off x="598804" y="85566"/>
            <a:ext cx="119614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US" altLang="zh-CN" dirty="0"/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 Joint Learning Network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8DEDC13-E5AD-48B3-B1D7-AF9F76D56EB1}"/>
              </a:ext>
            </a:extLst>
          </p:cNvPr>
          <p:cNvSpPr/>
          <p:nvPr/>
        </p:nvSpPr>
        <p:spPr>
          <a:xfrm>
            <a:off x="334963" y="1182688"/>
            <a:ext cx="11518900" cy="46037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rgbClr val="FF6600"/>
              </a:gs>
              <a:gs pos="100000">
                <a:srgbClr val="1A453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sz="2400" noProof="1"/>
          </a:p>
        </p:txBody>
      </p:sp>
      <p:pic>
        <p:nvPicPr>
          <p:cNvPr id="31" name="Picture 4" descr="C:\Users\Administrator\Desktop\6159252dd42a28349e4caa135bb5c9ea14cebfc4.jpg">
            <a:extLst>
              <a:ext uri="{FF2B5EF4-FFF2-40B4-BE49-F238E27FC236}">
                <a16:creationId xmlns:a16="http://schemas.microsoft.com/office/drawing/2014/main" id="{65865246-3B52-404E-A65C-1A6882A7E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634" y="-2778"/>
            <a:ext cx="1103313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5" descr="C:\Users\Administrator\Desktop\brl.png">
            <a:extLst>
              <a:ext uri="{FF2B5EF4-FFF2-40B4-BE49-F238E27FC236}">
                <a16:creationId xmlns:a16="http://schemas.microsoft.com/office/drawing/2014/main" id="{8624BC94-7BC9-463E-B925-955958811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509" y="54372"/>
            <a:ext cx="1035050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35725637-823F-46EC-97DA-AC34DF6947CA}"/>
              </a:ext>
            </a:extLst>
          </p:cNvPr>
          <p:cNvSpPr txBox="1"/>
          <p:nvPr/>
        </p:nvSpPr>
        <p:spPr>
          <a:xfrm>
            <a:off x="5002211" y="1767781"/>
            <a:ext cx="315468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2000" b="1" dirty="0"/>
              <a:t>The Base Network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对象 57"/>
          <p:cNvGraphicFramePr/>
          <p:nvPr>
            <p:extLst>
              <p:ext uri="{D42A27DB-BD31-4B8C-83A1-F6EECF244321}">
                <p14:modId xmlns:p14="http://schemas.microsoft.com/office/powerpoint/2010/main" val="444622458"/>
              </p:ext>
            </p:extLst>
          </p:nvPr>
        </p:nvGraphicFramePr>
        <p:xfrm>
          <a:off x="2955290" y="2679791"/>
          <a:ext cx="448310" cy="455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42" r:id="rId3" imgW="408305" imgH="408305" progId="Visio.Drawing.15">
                  <p:embed/>
                </p:oleObj>
              </mc:Choice>
              <mc:Fallback>
                <p:oleObj r:id="rId3" imgW="408305" imgH="408305" progId="Visio.Drawing.15">
                  <p:embed/>
                  <p:pic>
                    <p:nvPicPr>
                      <p:cNvPr id="58" name="对象 5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55290" y="2679791"/>
                        <a:ext cx="448310" cy="455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对象 61"/>
          <p:cNvGraphicFramePr/>
          <p:nvPr>
            <p:extLst>
              <p:ext uri="{D42A27DB-BD31-4B8C-83A1-F6EECF244321}">
                <p14:modId xmlns:p14="http://schemas.microsoft.com/office/powerpoint/2010/main" val="3424782456"/>
              </p:ext>
            </p:extLst>
          </p:nvPr>
        </p:nvGraphicFramePr>
        <p:xfrm>
          <a:off x="7719695" y="2679791"/>
          <a:ext cx="1529080" cy="455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43" r:id="rId5" imgW="1330960" imgH="408305" progId="Visio.Drawing.15">
                  <p:embed/>
                </p:oleObj>
              </mc:Choice>
              <mc:Fallback>
                <p:oleObj r:id="rId5" imgW="1330960" imgH="408305" progId="Visio.Drawing.15">
                  <p:embed/>
                  <p:pic>
                    <p:nvPicPr>
                      <p:cNvPr id="62" name="对象 6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719695" y="2679791"/>
                        <a:ext cx="1529080" cy="455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对象 71"/>
          <p:cNvGraphicFramePr/>
          <p:nvPr>
            <p:extLst>
              <p:ext uri="{D42A27DB-BD31-4B8C-83A1-F6EECF244321}">
                <p14:modId xmlns:p14="http://schemas.microsoft.com/office/powerpoint/2010/main" val="1033906581"/>
              </p:ext>
            </p:extLst>
          </p:nvPr>
        </p:nvGraphicFramePr>
        <p:xfrm>
          <a:off x="8425815" y="2054951"/>
          <a:ext cx="2485390" cy="1452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44" r:id="rId7" imgW="2146935" imgH="1265555" progId="Visio.Drawing.15">
                  <p:embed/>
                </p:oleObj>
              </mc:Choice>
              <mc:Fallback>
                <p:oleObj r:id="rId7" imgW="2146935" imgH="1265555" progId="Visio.Drawing.15">
                  <p:embed/>
                  <p:pic>
                    <p:nvPicPr>
                      <p:cNvPr id="72" name="对象 7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425815" y="2054951"/>
                        <a:ext cx="2485390" cy="14522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对象 73"/>
          <p:cNvGraphicFramePr/>
          <p:nvPr>
            <p:extLst>
              <p:ext uri="{D42A27DB-BD31-4B8C-83A1-F6EECF244321}">
                <p14:modId xmlns:p14="http://schemas.microsoft.com/office/powerpoint/2010/main" val="1380416305"/>
              </p:ext>
            </p:extLst>
          </p:nvPr>
        </p:nvGraphicFramePr>
        <p:xfrm>
          <a:off x="9738360" y="2203541"/>
          <a:ext cx="1431290" cy="1407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45" r:id="rId9" imgW="1249045" imgH="1224915" progId="Visio.Drawing.15">
                  <p:embed/>
                </p:oleObj>
              </mc:Choice>
              <mc:Fallback>
                <p:oleObj r:id="rId9" imgW="1249045" imgH="1224915" progId="Visio.Drawing.15">
                  <p:embed/>
                  <p:pic>
                    <p:nvPicPr>
                      <p:cNvPr id="74" name="对象 7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738360" y="2203541"/>
                        <a:ext cx="1431290" cy="14077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对象 99"/>
          <p:cNvGraphicFramePr/>
          <p:nvPr>
            <p:extLst>
              <p:ext uri="{D42A27DB-BD31-4B8C-83A1-F6EECF244321}">
                <p14:modId xmlns:p14="http://schemas.microsoft.com/office/powerpoint/2010/main" val="3067350679"/>
              </p:ext>
            </p:extLst>
          </p:nvPr>
        </p:nvGraphicFramePr>
        <p:xfrm>
          <a:off x="1773555" y="1689826"/>
          <a:ext cx="1159510" cy="252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46" r:id="rId11" imgW="1012190" imgH="2179955" progId="Visio.Drawing.15">
                  <p:embed/>
                </p:oleObj>
              </mc:Choice>
              <mc:Fallback>
                <p:oleObj r:id="rId11" imgW="1012190" imgH="2179955" progId="Visio.Drawing.15">
                  <p:embed/>
                  <p:pic>
                    <p:nvPicPr>
                      <p:cNvPr id="100" name="对象 9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773555" y="1689826"/>
                        <a:ext cx="1159510" cy="2524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" name="文本框 101"/>
          <p:cNvSpPr txBox="1"/>
          <p:nvPr/>
        </p:nvSpPr>
        <p:spPr>
          <a:xfrm>
            <a:off x="457200" y="2521118"/>
            <a:ext cx="122047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b="1" dirty="0"/>
              <a:t>Image &amp; Body Parts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3435350" y="1717766"/>
            <a:ext cx="4284345" cy="2213610"/>
            <a:chOff x="5410" y="2088"/>
            <a:chExt cx="6747" cy="3486"/>
          </a:xfrm>
        </p:grpSpPr>
        <p:graphicFrame>
          <p:nvGraphicFramePr>
            <p:cNvPr id="70" name="对象 69"/>
            <p:cNvGraphicFramePr/>
            <p:nvPr/>
          </p:nvGraphicFramePr>
          <p:xfrm>
            <a:off x="5410" y="2088"/>
            <a:ext cx="6747" cy="34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47" r:id="rId13" imgW="3689985" imgH="1918335" progId="Visio.Drawing.15">
                    <p:embed/>
                  </p:oleObj>
                </mc:Choice>
                <mc:Fallback>
                  <p:oleObj r:id="rId13" imgW="3689985" imgH="1918335" progId="Visio.Drawing.15">
                    <p:embed/>
                    <p:pic>
                      <p:nvPicPr>
                        <p:cNvPr id="70" name="对象 69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5410" y="2088"/>
                          <a:ext cx="6747" cy="348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文本框 14"/>
            <p:cNvSpPr txBox="1"/>
            <p:nvPr/>
          </p:nvSpPr>
          <p:spPr>
            <a:xfrm>
              <a:off x="11114" y="2217"/>
              <a:ext cx="831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FC7</a:t>
              </a:r>
            </a:p>
          </p:txBody>
        </p:sp>
      </p:grpSp>
      <p:sp>
        <p:nvSpPr>
          <p:cNvPr id="29" name="标题 1">
            <a:extLst>
              <a:ext uri="{FF2B5EF4-FFF2-40B4-BE49-F238E27FC236}">
                <a16:creationId xmlns:a16="http://schemas.microsoft.com/office/drawing/2014/main" id="{44EC551F-083B-4A0B-9814-527B06440152}"/>
              </a:ext>
            </a:extLst>
          </p:cNvPr>
          <p:cNvSpPr txBox="1">
            <a:spLocks/>
          </p:cNvSpPr>
          <p:nvPr/>
        </p:nvSpPr>
        <p:spPr>
          <a:xfrm>
            <a:off x="598804" y="85566"/>
            <a:ext cx="119614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US" altLang="zh-CN" dirty="0"/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 Joint Learning Network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8DEDC13-E5AD-48B3-B1D7-AF9F76D56EB1}"/>
              </a:ext>
            </a:extLst>
          </p:cNvPr>
          <p:cNvSpPr/>
          <p:nvPr/>
        </p:nvSpPr>
        <p:spPr>
          <a:xfrm>
            <a:off x="334963" y="1182688"/>
            <a:ext cx="11518900" cy="46037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rgbClr val="FF6600"/>
              </a:gs>
              <a:gs pos="100000">
                <a:srgbClr val="1A453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sz="2400" noProof="1"/>
          </a:p>
        </p:txBody>
      </p:sp>
      <p:pic>
        <p:nvPicPr>
          <p:cNvPr id="31" name="Picture 4" descr="C:\Users\Administrator\Desktop\6159252dd42a28349e4caa135bb5c9ea14cebfc4.jpg">
            <a:extLst>
              <a:ext uri="{FF2B5EF4-FFF2-40B4-BE49-F238E27FC236}">
                <a16:creationId xmlns:a16="http://schemas.microsoft.com/office/drawing/2014/main" id="{65865246-3B52-404E-A65C-1A6882A7E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634" y="-2778"/>
            <a:ext cx="1103313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5" descr="C:\Users\Administrator\Desktop\brl.png">
            <a:extLst>
              <a:ext uri="{FF2B5EF4-FFF2-40B4-BE49-F238E27FC236}">
                <a16:creationId xmlns:a16="http://schemas.microsoft.com/office/drawing/2014/main" id="{8624BC94-7BC9-463E-B925-955958811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509" y="54372"/>
            <a:ext cx="1035050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6393CC7B-0FCC-4087-A23F-A448DF4F1F73}"/>
              </a:ext>
            </a:extLst>
          </p:cNvPr>
          <p:cNvSpPr txBox="1"/>
          <p:nvPr/>
        </p:nvSpPr>
        <p:spPr>
          <a:xfrm>
            <a:off x="5520690" y="1277439"/>
            <a:ext cx="315468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2000" b="1" dirty="0"/>
              <a:t>The DJL</a:t>
            </a:r>
          </a:p>
        </p:txBody>
      </p:sp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853B4217-05B6-4AEA-BEB5-B3012A9592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2142429"/>
              </p:ext>
            </p:extLst>
          </p:nvPr>
        </p:nvGraphicFramePr>
        <p:xfrm>
          <a:off x="1978026" y="2909661"/>
          <a:ext cx="4765040" cy="1814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48" r:id="rId17" imgW="3723005" imgH="1534795" progId="Visio.Drawing.15">
                  <p:embed/>
                </p:oleObj>
              </mc:Choice>
              <mc:Fallback>
                <p:oleObj r:id="rId17" imgW="3723005" imgH="1534795" progId="Visio.Drawing.15">
                  <p:embed/>
                  <p:pic>
                    <p:nvPicPr>
                      <p:cNvPr id="78" name="对象 77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978026" y="2909661"/>
                        <a:ext cx="4765040" cy="18147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6981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对象 57"/>
          <p:cNvGraphicFramePr/>
          <p:nvPr/>
        </p:nvGraphicFramePr>
        <p:xfrm>
          <a:off x="2955290" y="2679791"/>
          <a:ext cx="448310" cy="455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54" r:id="rId3" imgW="408305" imgH="408305" progId="Visio.Drawing.15">
                  <p:embed/>
                </p:oleObj>
              </mc:Choice>
              <mc:Fallback>
                <p:oleObj r:id="rId3" imgW="408305" imgH="408305" progId="Visio.Drawing.15">
                  <p:embed/>
                  <p:pic>
                    <p:nvPicPr>
                      <p:cNvPr id="58" name="对象 5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55290" y="2679791"/>
                        <a:ext cx="448310" cy="455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对象 61"/>
          <p:cNvGraphicFramePr/>
          <p:nvPr/>
        </p:nvGraphicFramePr>
        <p:xfrm>
          <a:off x="7719695" y="2679791"/>
          <a:ext cx="1529080" cy="455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55" r:id="rId5" imgW="1330960" imgH="408305" progId="Visio.Drawing.15">
                  <p:embed/>
                </p:oleObj>
              </mc:Choice>
              <mc:Fallback>
                <p:oleObj r:id="rId5" imgW="1330960" imgH="408305" progId="Visio.Drawing.15">
                  <p:embed/>
                  <p:pic>
                    <p:nvPicPr>
                      <p:cNvPr id="62" name="对象 6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719695" y="2679791"/>
                        <a:ext cx="1529080" cy="455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对象 71"/>
          <p:cNvGraphicFramePr/>
          <p:nvPr/>
        </p:nvGraphicFramePr>
        <p:xfrm>
          <a:off x="8425815" y="2054951"/>
          <a:ext cx="2485390" cy="1452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56" r:id="rId7" imgW="2146935" imgH="1265555" progId="Visio.Drawing.15">
                  <p:embed/>
                </p:oleObj>
              </mc:Choice>
              <mc:Fallback>
                <p:oleObj r:id="rId7" imgW="2146935" imgH="1265555" progId="Visio.Drawing.15">
                  <p:embed/>
                  <p:pic>
                    <p:nvPicPr>
                      <p:cNvPr id="72" name="对象 7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425815" y="2054951"/>
                        <a:ext cx="2485390" cy="14522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对象 73"/>
          <p:cNvGraphicFramePr/>
          <p:nvPr/>
        </p:nvGraphicFramePr>
        <p:xfrm>
          <a:off x="9738360" y="2203541"/>
          <a:ext cx="1431290" cy="1407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57" r:id="rId9" imgW="1249045" imgH="1224915" progId="Visio.Drawing.15">
                  <p:embed/>
                </p:oleObj>
              </mc:Choice>
              <mc:Fallback>
                <p:oleObj r:id="rId9" imgW="1249045" imgH="1224915" progId="Visio.Drawing.15">
                  <p:embed/>
                  <p:pic>
                    <p:nvPicPr>
                      <p:cNvPr id="74" name="对象 7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738360" y="2203541"/>
                        <a:ext cx="1431290" cy="14077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对象 77"/>
          <p:cNvGraphicFramePr/>
          <p:nvPr>
            <p:extLst>
              <p:ext uri="{D42A27DB-BD31-4B8C-83A1-F6EECF244321}">
                <p14:modId xmlns:p14="http://schemas.microsoft.com/office/powerpoint/2010/main" val="3397237640"/>
              </p:ext>
            </p:extLst>
          </p:nvPr>
        </p:nvGraphicFramePr>
        <p:xfrm>
          <a:off x="1978026" y="2909661"/>
          <a:ext cx="4765040" cy="1814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58" r:id="rId11" imgW="3723005" imgH="1534795" progId="Visio.Drawing.15">
                  <p:embed/>
                </p:oleObj>
              </mc:Choice>
              <mc:Fallback>
                <p:oleObj r:id="rId11" imgW="3723005" imgH="1534795" progId="Visio.Drawing.15">
                  <p:embed/>
                  <p:pic>
                    <p:nvPicPr>
                      <p:cNvPr id="78" name="对象 7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978026" y="2909661"/>
                        <a:ext cx="4765040" cy="18147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对象 99"/>
          <p:cNvGraphicFramePr/>
          <p:nvPr/>
        </p:nvGraphicFramePr>
        <p:xfrm>
          <a:off x="1773555" y="1689826"/>
          <a:ext cx="1159510" cy="252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59" r:id="rId13" imgW="1012190" imgH="2179955" progId="Visio.Drawing.15">
                  <p:embed/>
                </p:oleObj>
              </mc:Choice>
              <mc:Fallback>
                <p:oleObj r:id="rId13" imgW="1012190" imgH="2179955" progId="Visio.Drawing.15">
                  <p:embed/>
                  <p:pic>
                    <p:nvPicPr>
                      <p:cNvPr id="100" name="对象 9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773555" y="1689826"/>
                        <a:ext cx="1159510" cy="2524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" name="文本框 101"/>
          <p:cNvSpPr txBox="1"/>
          <p:nvPr/>
        </p:nvSpPr>
        <p:spPr>
          <a:xfrm>
            <a:off x="457200" y="2521118"/>
            <a:ext cx="122047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b="1" dirty="0"/>
              <a:t>Image &amp; Body Parts</a:t>
            </a:r>
          </a:p>
        </p:txBody>
      </p:sp>
      <p:graphicFrame>
        <p:nvGraphicFramePr>
          <p:cNvPr id="70" name="对象 69"/>
          <p:cNvGraphicFramePr/>
          <p:nvPr/>
        </p:nvGraphicFramePr>
        <p:xfrm>
          <a:off x="3435350" y="1717766"/>
          <a:ext cx="4284345" cy="2213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60" r:id="rId15" imgW="3689985" imgH="1918335" progId="Visio.Drawing.15">
                  <p:embed/>
                </p:oleObj>
              </mc:Choice>
              <mc:Fallback>
                <p:oleObj r:id="rId15" imgW="3689985" imgH="1918335" progId="Visio.Drawing.15">
                  <p:embed/>
                  <p:pic>
                    <p:nvPicPr>
                      <p:cNvPr id="70" name="对象 69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435350" y="1717766"/>
                        <a:ext cx="4284345" cy="2213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标题 1">
            <a:extLst>
              <a:ext uri="{FF2B5EF4-FFF2-40B4-BE49-F238E27FC236}">
                <a16:creationId xmlns:a16="http://schemas.microsoft.com/office/drawing/2014/main" id="{44EC551F-083B-4A0B-9814-527B06440152}"/>
              </a:ext>
            </a:extLst>
          </p:cNvPr>
          <p:cNvSpPr txBox="1">
            <a:spLocks/>
          </p:cNvSpPr>
          <p:nvPr/>
        </p:nvSpPr>
        <p:spPr>
          <a:xfrm>
            <a:off x="598804" y="85566"/>
            <a:ext cx="119614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US" altLang="zh-CN" dirty="0"/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 Joint Learning Network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8DEDC13-E5AD-48B3-B1D7-AF9F76D56EB1}"/>
              </a:ext>
            </a:extLst>
          </p:cNvPr>
          <p:cNvSpPr/>
          <p:nvPr/>
        </p:nvSpPr>
        <p:spPr>
          <a:xfrm>
            <a:off x="334963" y="1182688"/>
            <a:ext cx="11518900" cy="46037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rgbClr val="FF6600"/>
              </a:gs>
              <a:gs pos="100000">
                <a:srgbClr val="1A453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sz="2400" noProof="1"/>
          </a:p>
        </p:txBody>
      </p:sp>
      <p:pic>
        <p:nvPicPr>
          <p:cNvPr id="31" name="Picture 4" descr="C:\Users\Administrator\Desktop\6159252dd42a28349e4caa135bb5c9ea14cebfc4.jpg">
            <a:extLst>
              <a:ext uri="{FF2B5EF4-FFF2-40B4-BE49-F238E27FC236}">
                <a16:creationId xmlns:a16="http://schemas.microsoft.com/office/drawing/2014/main" id="{65865246-3B52-404E-A65C-1A6882A7E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634" y="-2778"/>
            <a:ext cx="1103313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5" descr="C:\Users\Administrator\Desktop\brl.png">
            <a:extLst>
              <a:ext uri="{FF2B5EF4-FFF2-40B4-BE49-F238E27FC236}">
                <a16:creationId xmlns:a16="http://schemas.microsoft.com/office/drawing/2014/main" id="{8624BC94-7BC9-463E-B925-955958811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509" y="54372"/>
            <a:ext cx="1035050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6393CC7B-0FCC-4087-A23F-A448DF4F1F73}"/>
              </a:ext>
            </a:extLst>
          </p:cNvPr>
          <p:cNvSpPr txBox="1"/>
          <p:nvPr/>
        </p:nvSpPr>
        <p:spPr>
          <a:xfrm>
            <a:off x="5520690" y="1277439"/>
            <a:ext cx="315468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2000" b="1" dirty="0"/>
              <a:t>The DJL</a:t>
            </a: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01D9745C-BAD6-485E-AD89-909E84856E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8592495"/>
              </p:ext>
            </p:extLst>
          </p:nvPr>
        </p:nvGraphicFramePr>
        <p:xfrm>
          <a:off x="1282065" y="4173220"/>
          <a:ext cx="6880860" cy="2373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61" r:id="rId19" imgW="5911215" imgH="2049145" progId="Visio.Drawing.15">
                  <p:embed/>
                </p:oleObj>
              </mc:Choice>
              <mc:Fallback>
                <p:oleObj r:id="rId19" imgW="5911215" imgH="2049145" progId="Visio.Drawing.15">
                  <p:embed/>
                  <p:pic>
                    <p:nvPicPr>
                      <p:cNvPr id="76" name="对象 75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282065" y="4173220"/>
                        <a:ext cx="6880860" cy="23736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B94661AF-7500-4245-9FEC-31B234856F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1636273"/>
              </p:ext>
            </p:extLst>
          </p:nvPr>
        </p:nvGraphicFramePr>
        <p:xfrm>
          <a:off x="7770495" y="5027930"/>
          <a:ext cx="1495425" cy="455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62" r:id="rId21" imgW="1297940" imgH="408305" progId="Visio.Drawing.15">
                  <p:embed/>
                </p:oleObj>
              </mc:Choice>
              <mc:Fallback>
                <p:oleObj r:id="rId21" imgW="1297940" imgH="408305" progId="Visio.Drawing.15">
                  <p:embed/>
                  <p:pic>
                    <p:nvPicPr>
                      <p:cNvPr id="86" name="对象 85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7770495" y="5027930"/>
                        <a:ext cx="1495425" cy="455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CD2FD6BB-E835-461C-9AAC-282D6023A7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8256017"/>
              </p:ext>
            </p:extLst>
          </p:nvPr>
        </p:nvGraphicFramePr>
        <p:xfrm>
          <a:off x="8441055" y="4464050"/>
          <a:ext cx="2485390" cy="1452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63" r:id="rId23" imgW="2146935" imgH="1265555" progId="Visio.Drawing.15">
                  <p:embed/>
                </p:oleObj>
              </mc:Choice>
              <mc:Fallback>
                <p:oleObj r:id="rId23" imgW="2146935" imgH="1265555" progId="Visio.Drawing.15">
                  <p:embed/>
                  <p:pic>
                    <p:nvPicPr>
                      <p:cNvPr id="94" name="对象 9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441055" y="4464050"/>
                        <a:ext cx="2485390" cy="14522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E2E8C13B-3A6D-446B-92D3-D1FC9D4FFA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6786033"/>
              </p:ext>
            </p:extLst>
          </p:nvPr>
        </p:nvGraphicFramePr>
        <p:xfrm>
          <a:off x="9733280" y="4549775"/>
          <a:ext cx="1431290" cy="1407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64" r:id="rId24" imgW="1249045" imgH="1224915" progId="Visio.Drawing.15">
                  <p:embed/>
                </p:oleObj>
              </mc:Choice>
              <mc:Fallback>
                <p:oleObj r:id="rId24" imgW="1249045" imgH="1224915" progId="Visio.Drawing.15">
                  <p:embed/>
                  <p:pic>
                    <p:nvPicPr>
                      <p:cNvPr id="98" name="对象 9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733280" y="4549775"/>
                        <a:ext cx="1431290" cy="14077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组合 20">
            <a:extLst>
              <a:ext uri="{FF2B5EF4-FFF2-40B4-BE49-F238E27FC236}">
                <a16:creationId xmlns:a16="http://schemas.microsoft.com/office/drawing/2014/main" id="{22DAC462-9BF5-47DC-B84D-48A01D5F436A}"/>
              </a:ext>
            </a:extLst>
          </p:cNvPr>
          <p:cNvGrpSpPr/>
          <p:nvPr/>
        </p:nvGrpSpPr>
        <p:grpSpPr>
          <a:xfrm>
            <a:off x="9177020" y="1616075"/>
            <a:ext cx="1997710" cy="4310380"/>
            <a:chOff x="14452" y="2545"/>
            <a:chExt cx="3146" cy="6788"/>
          </a:xfrm>
        </p:grpSpPr>
        <p:sp>
          <p:nvSpPr>
            <p:cNvPr id="22" name="圆角矩形 19">
              <a:extLst>
                <a:ext uri="{FF2B5EF4-FFF2-40B4-BE49-F238E27FC236}">
                  <a16:creationId xmlns:a16="http://schemas.microsoft.com/office/drawing/2014/main" id="{77634F1D-00A9-43B7-B95B-220B7995EAEA}"/>
                </a:ext>
              </a:extLst>
            </p:cNvPr>
            <p:cNvSpPr/>
            <p:nvPr/>
          </p:nvSpPr>
          <p:spPr>
            <a:xfrm>
              <a:off x="14452" y="2545"/>
              <a:ext cx="3146" cy="6789"/>
            </a:xfrm>
            <a:prstGeom prst="roundRect">
              <a:avLst/>
            </a:prstGeom>
            <a:noFill/>
            <a:ln w="34925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2B5C63D-0B88-4680-922F-F6019B3BB149}"/>
                </a:ext>
              </a:extLst>
            </p:cNvPr>
            <p:cNvSpPr txBox="1"/>
            <p:nvPr/>
          </p:nvSpPr>
          <p:spPr>
            <a:xfrm>
              <a:off x="15280" y="2571"/>
              <a:ext cx="1841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/>
                <a:t>Multi-Loss</a:t>
              </a:r>
            </a:p>
            <a:p>
              <a:pPr algn="ctr"/>
              <a:r>
                <a:rPr lang="en-US" altLang="zh-CN" b="1"/>
                <a:t>Module</a:t>
              </a: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E8610A6E-888F-4024-8662-31A736B6D5FB}"/>
              </a:ext>
            </a:extLst>
          </p:cNvPr>
          <p:cNvSpPr txBox="1"/>
          <p:nvPr/>
        </p:nvSpPr>
        <p:spPr>
          <a:xfrm>
            <a:off x="7057390" y="1799681"/>
            <a:ext cx="52768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FC7</a:t>
            </a:r>
          </a:p>
        </p:txBody>
      </p:sp>
    </p:spTree>
    <p:extLst>
      <p:ext uri="{BB962C8B-B14F-4D97-AF65-F5344CB8AC3E}">
        <p14:creationId xmlns:p14="http://schemas.microsoft.com/office/powerpoint/2010/main" val="642122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对象 57"/>
          <p:cNvGraphicFramePr/>
          <p:nvPr/>
        </p:nvGraphicFramePr>
        <p:xfrm>
          <a:off x="2955290" y="2679791"/>
          <a:ext cx="448310" cy="455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42" r:id="rId3" imgW="408305" imgH="408305" progId="Visio.Drawing.15">
                  <p:embed/>
                </p:oleObj>
              </mc:Choice>
              <mc:Fallback>
                <p:oleObj r:id="rId3" imgW="408305" imgH="408305" progId="Visio.Drawing.15">
                  <p:embed/>
                  <p:pic>
                    <p:nvPicPr>
                      <p:cNvPr id="58" name="对象 5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55290" y="2679791"/>
                        <a:ext cx="448310" cy="455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对象 99"/>
          <p:cNvGraphicFramePr/>
          <p:nvPr/>
        </p:nvGraphicFramePr>
        <p:xfrm>
          <a:off x="1773555" y="1689826"/>
          <a:ext cx="1159510" cy="252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43" r:id="rId5" imgW="1012190" imgH="2179955" progId="Visio.Drawing.15">
                  <p:embed/>
                </p:oleObj>
              </mc:Choice>
              <mc:Fallback>
                <p:oleObj r:id="rId5" imgW="1012190" imgH="2179955" progId="Visio.Drawing.15">
                  <p:embed/>
                  <p:pic>
                    <p:nvPicPr>
                      <p:cNvPr id="100" name="对象 9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73555" y="1689826"/>
                        <a:ext cx="1159510" cy="2524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" name="文本框 101"/>
          <p:cNvSpPr txBox="1"/>
          <p:nvPr/>
        </p:nvSpPr>
        <p:spPr>
          <a:xfrm>
            <a:off x="457200" y="2521118"/>
            <a:ext cx="122047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b="1" dirty="0"/>
              <a:t>Image &amp; Body Parts</a:t>
            </a:r>
          </a:p>
        </p:txBody>
      </p:sp>
      <p:graphicFrame>
        <p:nvGraphicFramePr>
          <p:cNvPr id="70" name="对象 69"/>
          <p:cNvGraphicFramePr/>
          <p:nvPr/>
        </p:nvGraphicFramePr>
        <p:xfrm>
          <a:off x="3435350" y="1717766"/>
          <a:ext cx="4284345" cy="2213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44" r:id="rId7" imgW="3689985" imgH="1918335" progId="Visio.Drawing.15">
                  <p:embed/>
                </p:oleObj>
              </mc:Choice>
              <mc:Fallback>
                <p:oleObj r:id="rId7" imgW="3689985" imgH="1918335" progId="Visio.Drawing.15">
                  <p:embed/>
                  <p:pic>
                    <p:nvPicPr>
                      <p:cNvPr id="70" name="对象 6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35350" y="1717766"/>
                        <a:ext cx="4284345" cy="2213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标题 1">
            <a:extLst>
              <a:ext uri="{FF2B5EF4-FFF2-40B4-BE49-F238E27FC236}">
                <a16:creationId xmlns:a16="http://schemas.microsoft.com/office/drawing/2014/main" id="{44EC551F-083B-4A0B-9814-527B06440152}"/>
              </a:ext>
            </a:extLst>
          </p:cNvPr>
          <p:cNvSpPr txBox="1">
            <a:spLocks/>
          </p:cNvSpPr>
          <p:nvPr/>
        </p:nvSpPr>
        <p:spPr>
          <a:xfrm>
            <a:off x="598804" y="85566"/>
            <a:ext cx="119614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US" altLang="zh-CN" dirty="0"/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 Joint Learning Network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8DEDC13-E5AD-48B3-B1D7-AF9F76D56EB1}"/>
              </a:ext>
            </a:extLst>
          </p:cNvPr>
          <p:cNvSpPr/>
          <p:nvPr/>
        </p:nvSpPr>
        <p:spPr>
          <a:xfrm>
            <a:off x="334963" y="1182688"/>
            <a:ext cx="11518900" cy="46037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rgbClr val="FF6600"/>
              </a:gs>
              <a:gs pos="100000">
                <a:srgbClr val="1A453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sz="2400" noProof="1"/>
          </a:p>
        </p:txBody>
      </p:sp>
      <p:pic>
        <p:nvPicPr>
          <p:cNvPr id="31" name="Picture 4" descr="C:\Users\Administrator\Desktop\6159252dd42a28349e4caa135bb5c9ea14cebfc4.jpg">
            <a:extLst>
              <a:ext uri="{FF2B5EF4-FFF2-40B4-BE49-F238E27FC236}">
                <a16:creationId xmlns:a16="http://schemas.microsoft.com/office/drawing/2014/main" id="{65865246-3B52-404E-A65C-1A6882A7E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634" y="-2778"/>
            <a:ext cx="1103313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5" descr="C:\Users\Administrator\Desktop\brl.png">
            <a:extLst>
              <a:ext uri="{FF2B5EF4-FFF2-40B4-BE49-F238E27FC236}">
                <a16:creationId xmlns:a16="http://schemas.microsoft.com/office/drawing/2014/main" id="{8624BC94-7BC9-463E-B925-955958811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509" y="54372"/>
            <a:ext cx="1035050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6393CC7B-0FCC-4087-A23F-A448DF4F1F73}"/>
              </a:ext>
            </a:extLst>
          </p:cNvPr>
          <p:cNvSpPr txBox="1"/>
          <p:nvPr/>
        </p:nvSpPr>
        <p:spPr>
          <a:xfrm>
            <a:off x="5520690" y="1277439"/>
            <a:ext cx="315468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2000" b="1" dirty="0"/>
              <a:t>The DJL</a:t>
            </a: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86FA6338-813C-4400-9232-6C13AD3A65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416535"/>
              </p:ext>
            </p:extLst>
          </p:nvPr>
        </p:nvGraphicFramePr>
        <p:xfrm>
          <a:off x="7719695" y="2287905"/>
          <a:ext cx="1529080" cy="455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45" r:id="rId11" imgW="1330960" imgH="408305" progId="Visio.Drawing.15">
                  <p:embed/>
                </p:oleObj>
              </mc:Choice>
              <mc:Fallback>
                <p:oleObj r:id="rId11" imgW="1330960" imgH="408305" progId="Visio.Drawing.15">
                  <p:embed/>
                  <p:pic>
                    <p:nvPicPr>
                      <p:cNvPr id="62" name="对象 6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719695" y="2287905"/>
                        <a:ext cx="1529080" cy="455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0AD621D4-9CB0-46C7-8820-BBFE24B3A3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8196848"/>
              </p:ext>
            </p:extLst>
          </p:nvPr>
        </p:nvGraphicFramePr>
        <p:xfrm>
          <a:off x="8427698" y="1716020"/>
          <a:ext cx="2485390" cy="1452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46" r:id="rId13" imgW="2146935" imgH="1265555" progId="Visio.Drawing.15">
                  <p:embed/>
                </p:oleObj>
              </mc:Choice>
              <mc:Fallback>
                <p:oleObj r:id="rId13" imgW="2146935" imgH="1265555" progId="Visio.Drawing.15">
                  <p:embed/>
                  <p:pic>
                    <p:nvPicPr>
                      <p:cNvPr id="72" name="对象 7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427698" y="1716020"/>
                        <a:ext cx="2485390" cy="14522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C312E424-7616-4FE0-B686-E396BC930F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4926570"/>
              </p:ext>
            </p:extLst>
          </p:nvPr>
        </p:nvGraphicFramePr>
        <p:xfrm>
          <a:off x="9743440" y="1860415"/>
          <a:ext cx="1431290" cy="1407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47" r:id="rId15" imgW="1249045" imgH="1224915" progId="Visio.Drawing.15">
                  <p:embed/>
                </p:oleObj>
              </mc:Choice>
              <mc:Fallback>
                <p:oleObj r:id="rId15" imgW="1249045" imgH="1224915" progId="Visio.Drawing.15">
                  <p:embed/>
                  <p:pic>
                    <p:nvPicPr>
                      <p:cNvPr id="74" name="对象 73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743440" y="1860415"/>
                        <a:ext cx="1431290" cy="14077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97DF7960-1AA4-4FBA-A569-46FED29440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775191"/>
              </p:ext>
            </p:extLst>
          </p:nvPr>
        </p:nvGraphicFramePr>
        <p:xfrm>
          <a:off x="1282065" y="4173220"/>
          <a:ext cx="6880860" cy="2373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48" r:id="rId17" imgW="5911215" imgH="2049145" progId="Visio.Drawing.15">
                  <p:embed/>
                </p:oleObj>
              </mc:Choice>
              <mc:Fallback>
                <p:oleObj r:id="rId17" imgW="5911215" imgH="2049145" progId="Visio.Drawing.15">
                  <p:embed/>
                  <p:pic>
                    <p:nvPicPr>
                      <p:cNvPr id="76" name="对象 75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282065" y="4173220"/>
                        <a:ext cx="6880860" cy="23736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501C93DE-07F5-4999-9C5A-AF91AF6958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4416412"/>
              </p:ext>
            </p:extLst>
          </p:nvPr>
        </p:nvGraphicFramePr>
        <p:xfrm>
          <a:off x="7770495" y="5027930"/>
          <a:ext cx="1495425" cy="455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49" r:id="rId19" imgW="1297940" imgH="408305" progId="Visio.Drawing.15">
                  <p:embed/>
                </p:oleObj>
              </mc:Choice>
              <mc:Fallback>
                <p:oleObj r:id="rId19" imgW="1297940" imgH="408305" progId="Visio.Drawing.15">
                  <p:embed/>
                  <p:pic>
                    <p:nvPicPr>
                      <p:cNvPr id="86" name="对象 85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770495" y="5027930"/>
                        <a:ext cx="1495425" cy="455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050E23AA-52B2-4248-9AA4-5F7B554A28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3262005"/>
              </p:ext>
            </p:extLst>
          </p:nvPr>
        </p:nvGraphicFramePr>
        <p:xfrm>
          <a:off x="8441055" y="4464050"/>
          <a:ext cx="2485390" cy="1452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50" r:id="rId21" imgW="2146935" imgH="1265555" progId="Visio.Drawing.15">
                  <p:embed/>
                </p:oleObj>
              </mc:Choice>
              <mc:Fallback>
                <p:oleObj r:id="rId21" imgW="2146935" imgH="1265555" progId="Visio.Drawing.15">
                  <p:embed/>
                  <p:pic>
                    <p:nvPicPr>
                      <p:cNvPr id="94" name="对象 93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441055" y="4464050"/>
                        <a:ext cx="2485390" cy="14522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227700B9-E09B-4A31-8E16-FAFDD5DC70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9442312"/>
              </p:ext>
            </p:extLst>
          </p:nvPr>
        </p:nvGraphicFramePr>
        <p:xfrm>
          <a:off x="9733280" y="4549775"/>
          <a:ext cx="1431290" cy="1407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51" r:id="rId22" imgW="1249045" imgH="1224915" progId="Visio.Drawing.15">
                  <p:embed/>
                </p:oleObj>
              </mc:Choice>
              <mc:Fallback>
                <p:oleObj r:id="rId22" imgW="1249045" imgH="1224915" progId="Visio.Drawing.15">
                  <p:embed/>
                  <p:pic>
                    <p:nvPicPr>
                      <p:cNvPr id="98" name="对象 97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733280" y="4549775"/>
                        <a:ext cx="1431290" cy="14077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323FF508-EC37-43D7-9AAB-A043A957F7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6116911"/>
              </p:ext>
            </p:extLst>
          </p:nvPr>
        </p:nvGraphicFramePr>
        <p:xfrm>
          <a:off x="8227695" y="3002280"/>
          <a:ext cx="546100" cy="1789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52" r:id="rId23" imgW="489585" imgH="1551305" progId="Visio.Drawing.15">
                  <p:embed/>
                </p:oleObj>
              </mc:Choice>
              <mc:Fallback>
                <p:oleObj r:id="rId23" imgW="489585" imgH="1551305" progId="Visio.Drawing.15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8227695" y="3002280"/>
                        <a:ext cx="546100" cy="17894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24EF93FC-B299-4D68-8DA7-62A710B640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1790050"/>
              </p:ext>
            </p:extLst>
          </p:nvPr>
        </p:nvGraphicFramePr>
        <p:xfrm>
          <a:off x="8696325" y="3608705"/>
          <a:ext cx="600075" cy="455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53" r:id="rId25" imgW="530860" imgH="408305" progId="Visio.Drawing.15">
                  <p:embed/>
                </p:oleObj>
              </mc:Choice>
              <mc:Fallback>
                <p:oleObj r:id="rId25" imgW="530860" imgH="408305" progId="Visio.Drawing.15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8696325" y="3608705"/>
                        <a:ext cx="600075" cy="455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>
            <a:extLst>
              <a:ext uri="{FF2B5EF4-FFF2-40B4-BE49-F238E27FC236}">
                <a16:creationId xmlns:a16="http://schemas.microsoft.com/office/drawing/2014/main" id="{E7AD4BB7-F21B-4ECD-86D9-D252320128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1342372"/>
              </p:ext>
            </p:extLst>
          </p:nvPr>
        </p:nvGraphicFramePr>
        <p:xfrm>
          <a:off x="9743440" y="3142615"/>
          <a:ext cx="1431290" cy="1407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54" r:id="rId27" imgW="1249045" imgH="1224915" progId="Visio.Drawing.15">
                  <p:embed/>
                </p:oleObj>
              </mc:Choice>
              <mc:Fallback>
                <p:oleObj r:id="rId27" imgW="1249045" imgH="1224915" progId="Visio.Drawing.15">
                  <p:embed/>
                  <p:pic>
                    <p:nvPicPr>
                      <p:cNvPr id="13" name="对象 12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743440" y="3142615"/>
                        <a:ext cx="1431290" cy="14077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组合 26">
            <a:extLst>
              <a:ext uri="{FF2B5EF4-FFF2-40B4-BE49-F238E27FC236}">
                <a16:creationId xmlns:a16="http://schemas.microsoft.com/office/drawing/2014/main" id="{A7B76BCA-EEA4-44C3-9A93-38972F8CAAE5}"/>
              </a:ext>
            </a:extLst>
          </p:cNvPr>
          <p:cNvGrpSpPr/>
          <p:nvPr/>
        </p:nvGrpSpPr>
        <p:grpSpPr>
          <a:xfrm>
            <a:off x="7494905" y="3058795"/>
            <a:ext cx="3431540" cy="1451610"/>
            <a:chOff x="11803" y="4817"/>
            <a:chExt cx="5404" cy="2286"/>
          </a:xfrm>
        </p:grpSpPr>
        <p:graphicFrame>
          <p:nvGraphicFramePr>
            <p:cNvPr id="28" name="对象 27">
              <a:extLst>
                <a:ext uri="{FF2B5EF4-FFF2-40B4-BE49-F238E27FC236}">
                  <a16:creationId xmlns:a16="http://schemas.microsoft.com/office/drawing/2014/main" id="{9DE7820E-963D-49DC-AB1A-C5B06315CFFE}"/>
                </a:ext>
              </a:extLst>
            </p:cNvPr>
            <p:cNvGraphicFramePr/>
            <p:nvPr/>
          </p:nvGraphicFramePr>
          <p:xfrm>
            <a:off x="13293" y="4817"/>
            <a:ext cx="3914" cy="2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55" r:id="rId28" imgW="2146935" imgH="1265555" progId="Visio.Drawing.15">
                    <p:embed/>
                  </p:oleObj>
                </mc:Choice>
                <mc:Fallback>
                  <p:oleObj r:id="rId28" imgW="2146935" imgH="1265555" progId="Visio.Drawing.15">
                    <p:embed/>
                    <p:pic>
                      <p:nvPicPr>
                        <p:cNvPr id="11" name="对象 10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3293" y="4817"/>
                          <a:ext cx="3914" cy="22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EC7B0C1-3301-4416-8375-602BC4E97EB2}"/>
                </a:ext>
              </a:extLst>
            </p:cNvPr>
            <p:cNvSpPr txBox="1"/>
            <p:nvPr/>
          </p:nvSpPr>
          <p:spPr>
            <a:xfrm>
              <a:off x="11803" y="5820"/>
              <a:ext cx="1313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err="1">
                  <a:solidFill>
                    <a:srgbClr val="FF0000"/>
                  </a:solidFill>
                </a:rPr>
                <a:t>Concat</a:t>
              </a:r>
              <a:endParaRPr lang="en-US" altLang="zh-CN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3364EA71-6890-4DA8-9371-A3330BEA143C}"/>
              </a:ext>
            </a:extLst>
          </p:cNvPr>
          <p:cNvGrpSpPr/>
          <p:nvPr/>
        </p:nvGrpSpPr>
        <p:grpSpPr>
          <a:xfrm>
            <a:off x="9177020" y="1616075"/>
            <a:ext cx="1997710" cy="4310380"/>
            <a:chOff x="14452" y="2545"/>
            <a:chExt cx="3146" cy="6788"/>
          </a:xfrm>
        </p:grpSpPr>
        <p:sp>
          <p:nvSpPr>
            <p:cNvPr id="36" name="圆角矩形 19">
              <a:extLst>
                <a:ext uri="{FF2B5EF4-FFF2-40B4-BE49-F238E27FC236}">
                  <a16:creationId xmlns:a16="http://schemas.microsoft.com/office/drawing/2014/main" id="{4FB8B6FC-6C46-4402-87E6-D2EF064F7E76}"/>
                </a:ext>
              </a:extLst>
            </p:cNvPr>
            <p:cNvSpPr/>
            <p:nvPr/>
          </p:nvSpPr>
          <p:spPr>
            <a:xfrm>
              <a:off x="14452" y="2545"/>
              <a:ext cx="3146" cy="6789"/>
            </a:xfrm>
            <a:prstGeom prst="roundRect">
              <a:avLst/>
            </a:prstGeom>
            <a:noFill/>
            <a:ln w="34925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34ECA467-EDF7-49BC-8A02-92B8577E7320}"/>
                </a:ext>
              </a:extLst>
            </p:cNvPr>
            <p:cNvSpPr txBox="1"/>
            <p:nvPr/>
          </p:nvSpPr>
          <p:spPr>
            <a:xfrm>
              <a:off x="15280" y="2571"/>
              <a:ext cx="1841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Multi-Loss</a:t>
              </a:r>
            </a:p>
            <a:p>
              <a:pPr algn="ctr"/>
              <a:r>
                <a:rPr lang="en-US" altLang="zh-CN" b="1" dirty="0"/>
                <a:t>Module</a:t>
              </a:r>
            </a:p>
          </p:txBody>
        </p:sp>
      </p:grp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E59033C9-52BD-4DA8-889D-D95F60F1F674}"/>
              </a:ext>
            </a:extLst>
          </p:cNvPr>
          <p:cNvCxnSpPr>
            <a:cxnSpLocks/>
          </p:cNvCxnSpPr>
          <p:nvPr/>
        </p:nvCxnSpPr>
        <p:spPr>
          <a:xfrm>
            <a:off x="7521370" y="2646624"/>
            <a:ext cx="759052" cy="801733"/>
          </a:xfrm>
          <a:prstGeom prst="straightConnector1">
            <a:avLst/>
          </a:prstGeom>
          <a:ln w="44450">
            <a:solidFill>
              <a:schemeClr val="accent6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885C9D9F-7F90-4D8C-A42A-7106901100D1}"/>
              </a:ext>
            </a:extLst>
          </p:cNvPr>
          <p:cNvCxnSpPr>
            <a:cxnSpLocks/>
          </p:cNvCxnSpPr>
          <p:nvPr/>
        </p:nvCxnSpPr>
        <p:spPr>
          <a:xfrm flipV="1">
            <a:off x="7580687" y="4222694"/>
            <a:ext cx="706754" cy="725226"/>
          </a:xfrm>
          <a:prstGeom prst="straightConnector1">
            <a:avLst/>
          </a:prstGeom>
          <a:ln w="44450">
            <a:solidFill>
              <a:schemeClr val="accent6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对象 39">
            <a:extLst>
              <a:ext uri="{FF2B5EF4-FFF2-40B4-BE49-F238E27FC236}">
                <a16:creationId xmlns:a16="http://schemas.microsoft.com/office/drawing/2014/main" id="{8A5CF362-D5CE-481D-8C70-B37BDC0EE2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2142429"/>
              </p:ext>
            </p:extLst>
          </p:nvPr>
        </p:nvGraphicFramePr>
        <p:xfrm>
          <a:off x="1978026" y="2909661"/>
          <a:ext cx="4765040" cy="1814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56" r:id="rId29" imgW="3723005" imgH="1534795" progId="Visio.Drawing.15">
                  <p:embed/>
                </p:oleObj>
              </mc:Choice>
              <mc:Fallback>
                <p:oleObj r:id="rId29" imgW="3723005" imgH="1534795" progId="Visio.Drawing.15">
                  <p:embed/>
                  <p:pic>
                    <p:nvPicPr>
                      <p:cNvPr id="78" name="对象 77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978026" y="2909661"/>
                        <a:ext cx="4765040" cy="18147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文本框 42">
            <a:extLst>
              <a:ext uri="{FF2B5EF4-FFF2-40B4-BE49-F238E27FC236}">
                <a16:creationId xmlns:a16="http://schemas.microsoft.com/office/drawing/2014/main" id="{809B3345-37AC-41E6-83AB-4A802D4FF833}"/>
              </a:ext>
            </a:extLst>
          </p:cNvPr>
          <p:cNvSpPr txBox="1"/>
          <p:nvPr/>
        </p:nvSpPr>
        <p:spPr>
          <a:xfrm>
            <a:off x="7057390" y="1799681"/>
            <a:ext cx="52768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FC7</a:t>
            </a:r>
          </a:p>
        </p:txBody>
      </p:sp>
    </p:spTree>
    <p:extLst>
      <p:ext uri="{BB962C8B-B14F-4D97-AF65-F5344CB8AC3E}">
        <p14:creationId xmlns:p14="http://schemas.microsoft.com/office/powerpoint/2010/main" val="1511530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 1">
            <a:extLst>
              <a:ext uri="{FF2B5EF4-FFF2-40B4-BE49-F238E27FC236}">
                <a16:creationId xmlns:a16="http://schemas.microsoft.com/office/drawing/2014/main" id="{44EC551F-083B-4A0B-9814-527B06440152}"/>
              </a:ext>
            </a:extLst>
          </p:cNvPr>
          <p:cNvSpPr txBox="1">
            <a:spLocks/>
          </p:cNvSpPr>
          <p:nvPr/>
        </p:nvSpPr>
        <p:spPr>
          <a:xfrm>
            <a:off x="598804" y="85566"/>
            <a:ext cx="119614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US" altLang="zh-CN" dirty="0"/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Deep Joint Learning Network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8DEDC13-E5AD-48B3-B1D7-AF9F76D56EB1}"/>
              </a:ext>
            </a:extLst>
          </p:cNvPr>
          <p:cNvSpPr/>
          <p:nvPr/>
        </p:nvSpPr>
        <p:spPr>
          <a:xfrm>
            <a:off x="334963" y="1182688"/>
            <a:ext cx="11518900" cy="46037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rgbClr val="FF6600"/>
              </a:gs>
              <a:gs pos="100000">
                <a:srgbClr val="1A453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sz="2400" noProof="1"/>
          </a:p>
        </p:txBody>
      </p:sp>
      <p:pic>
        <p:nvPicPr>
          <p:cNvPr id="31" name="Picture 4" descr="C:\Users\Administrator\Desktop\6159252dd42a28349e4caa135bb5c9ea14cebfc4.jpg">
            <a:extLst>
              <a:ext uri="{FF2B5EF4-FFF2-40B4-BE49-F238E27FC236}">
                <a16:creationId xmlns:a16="http://schemas.microsoft.com/office/drawing/2014/main" id="{65865246-3B52-404E-A65C-1A6882A7E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634" y="-2778"/>
            <a:ext cx="1103313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5" descr="C:\Users\Administrator\Desktop\brl.png">
            <a:extLst>
              <a:ext uri="{FF2B5EF4-FFF2-40B4-BE49-F238E27FC236}">
                <a16:creationId xmlns:a16="http://schemas.microsoft.com/office/drawing/2014/main" id="{8624BC94-7BC9-463E-B925-955958811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509" y="54372"/>
            <a:ext cx="1035050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2" name="内容占位符 3">
            <a:extLst>
              <a:ext uri="{FF2B5EF4-FFF2-40B4-BE49-F238E27FC236}">
                <a16:creationId xmlns:a16="http://schemas.microsoft.com/office/drawing/2014/main" id="{6C8EDEC0-9895-458C-8845-ADAB41758308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5031741"/>
              </p:ext>
            </p:extLst>
          </p:nvPr>
        </p:nvGraphicFramePr>
        <p:xfrm>
          <a:off x="1224734" y="1411129"/>
          <a:ext cx="7049044" cy="5347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1" r:id="rId5" imgW="9805035" imgH="7437755" progId="Visio.Drawing.15">
                  <p:embed/>
                </p:oleObj>
              </mc:Choice>
              <mc:Fallback>
                <p:oleObj r:id="rId5" imgW="9805035" imgH="7437755" progId="Visio.Drawing.15">
                  <p:embed/>
                  <p:pic>
                    <p:nvPicPr>
                      <p:cNvPr id="4" name="内容占位符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24734" y="1411129"/>
                        <a:ext cx="7049044" cy="53472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143F02CA-ED7C-4591-A193-5F9B0A6B2D35}"/>
              </a:ext>
            </a:extLst>
          </p:cNvPr>
          <p:cNvSpPr txBox="1"/>
          <p:nvPr/>
        </p:nvSpPr>
        <p:spPr>
          <a:xfrm>
            <a:off x="8824142" y="3266201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Pooling from Multi-layers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7263ABB-8953-4B50-A3D0-C0E2EE8E6219}"/>
              </a:ext>
            </a:extLst>
          </p:cNvPr>
          <p:cNvSpPr txBox="1"/>
          <p:nvPr/>
        </p:nvSpPr>
        <p:spPr>
          <a:xfrm>
            <a:off x="8823506" y="4221797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Region Re-weighting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十字形 2">
            <a:extLst>
              <a:ext uri="{FF2B5EF4-FFF2-40B4-BE49-F238E27FC236}">
                <a16:creationId xmlns:a16="http://schemas.microsoft.com/office/drawing/2014/main" id="{71B225E8-E3B4-4F5E-998B-B678F155F81A}"/>
              </a:ext>
            </a:extLst>
          </p:cNvPr>
          <p:cNvSpPr/>
          <p:nvPr/>
        </p:nvSpPr>
        <p:spPr>
          <a:xfrm>
            <a:off x="9873344" y="3772856"/>
            <a:ext cx="380410" cy="369332"/>
          </a:xfrm>
          <a:prstGeom prst="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B798D67-1FAA-47CC-AD8C-AB60A75CE1E1}"/>
              </a:ext>
            </a:extLst>
          </p:cNvPr>
          <p:cNvSpPr/>
          <p:nvPr/>
        </p:nvSpPr>
        <p:spPr>
          <a:xfrm>
            <a:off x="2699657" y="4346781"/>
            <a:ext cx="435429" cy="129587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cxnSp>
        <p:nvCxnSpPr>
          <p:cNvPr id="6" name="连接符: 肘形 5">
            <a:extLst>
              <a:ext uri="{FF2B5EF4-FFF2-40B4-BE49-F238E27FC236}">
                <a16:creationId xmlns:a16="http://schemas.microsoft.com/office/drawing/2014/main" id="{94308460-8F10-4E42-93B1-BA6A6645E970}"/>
              </a:ext>
            </a:extLst>
          </p:cNvPr>
          <p:cNvCxnSpPr>
            <a:endCxn id="43" idx="2"/>
          </p:cNvCxnSpPr>
          <p:nvPr/>
        </p:nvCxnSpPr>
        <p:spPr>
          <a:xfrm flipV="1">
            <a:off x="3145969" y="4591129"/>
            <a:ext cx="6840676" cy="862614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48D29351-F8B0-4B07-8066-B6D8F6A1AF88}"/>
              </a:ext>
            </a:extLst>
          </p:cNvPr>
          <p:cNvSpPr/>
          <p:nvPr/>
        </p:nvSpPr>
        <p:spPr>
          <a:xfrm>
            <a:off x="3311976" y="1442323"/>
            <a:ext cx="1793424" cy="120290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12B1150D-1264-4824-833A-A7EFFA15B028}"/>
              </a:ext>
            </a:extLst>
          </p:cNvPr>
          <p:cNvCxnSpPr>
            <a:cxnSpLocks/>
            <a:stCxn id="46" idx="0"/>
            <a:endCxn id="2" idx="0"/>
          </p:cNvCxnSpPr>
          <p:nvPr/>
        </p:nvCxnSpPr>
        <p:spPr>
          <a:xfrm rot="16200000" flipH="1">
            <a:off x="6285432" y="-634421"/>
            <a:ext cx="1823878" cy="5977366"/>
          </a:xfrm>
          <a:prstGeom prst="bentConnector3">
            <a:avLst>
              <a:gd name="adj1" fmla="val -7162"/>
            </a:avLst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733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535" y="1878330"/>
            <a:ext cx="10234295" cy="21971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5113" y="1370310"/>
            <a:ext cx="622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Comparison with the three base networks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970" y="4821555"/>
            <a:ext cx="4641850" cy="12560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5113" y="4233434"/>
            <a:ext cx="3433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Comparison with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PIE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7948F7BE-3A9B-4039-A015-D75936079024}"/>
              </a:ext>
            </a:extLst>
          </p:cNvPr>
          <p:cNvSpPr txBox="1">
            <a:spLocks/>
          </p:cNvSpPr>
          <p:nvPr/>
        </p:nvSpPr>
        <p:spPr>
          <a:xfrm>
            <a:off x="598804" y="85566"/>
            <a:ext cx="119614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Experimental Results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5EFEE1C-A89F-432F-B1C2-F46C25C3DE9B}"/>
              </a:ext>
            </a:extLst>
          </p:cNvPr>
          <p:cNvSpPr/>
          <p:nvPr/>
        </p:nvSpPr>
        <p:spPr>
          <a:xfrm>
            <a:off x="334963" y="1182688"/>
            <a:ext cx="11518900" cy="46037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rgbClr val="FF6600"/>
              </a:gs>
              <a:gs pos="100000">
                <a:srgbClr val="1A453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sz="2400" noProof="1"/>
          </a:p>
        </p:txBody>
      </p:sp>
      <p:pic>
        <p:nvPicPr>
          <p:cNvPr id="9" name="Picture 4" descr="C:\Users\Administrator\Desktop\6159252dd42a28349e4caa135bb5c9ea14cebfc4.jpg">
            <a:extLst>
              <a:ext uri="{FF2B5EF4-FFF2-40B4-BE49-F238E27FC236}">
                <a16:creationId xmlns:a16="http://schemas.microsoft.com/office/drawing/2014/main" id="{EA218C91-7048-4873-A331-7CB637EF8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634" y="-2778"/>
            <a:ext cx="1103313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 descr="C:\Users\Administrator\Desktop\brl.png">
            <a:extLst>
              <a:ext uri="{FF2B5EF4-FFF2-40B4-BE49-F238E27FC236}">
                <a16:creationId xmlns:a16="http://schemas.microsoft.com/office/drawing/2014/main" id="{550BC34F-486A-48A7-A13C-140C6965F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509" y="54372"/>
            <a:ext cx="1035050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E6D31193-B24E-404F-9526-4D4E4508E42E}"/>
              </a:ext>
            </a:extLst>
          </p:cNvPr>
          <p:cNvSpPr/>
          <p:nvPr/>
        </p:nvSpPr>
        <p:spPr>
          <a:xfrm>
            <a:off x="3396342" y="3755571"/>
            <a:ext cx="7652657" cy="2068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F3635C0-354C-49C5-8472-1D8133303D11}"/>
              </a:ext>
            </a:extLst>
          </p:cNvPr>
          <p:cNvSpPr/>
          <p:nvPr/>
        </p:nvSpPr>
        <p:spPr>
          <a:xfrm>
            <a:off x="3396341" y="3023813"/>
            <a:ext cx="7652657" cy="2068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1D39308-2E27-48FE-98BF-E01BA694738C}"/>
              </a:ext>
            </a:extLst>
          </p:cNvPr>
          <p:cNvSpPr/>
          <p:nvPr/>
        </p:nvSpPr>
        <p:spPr>
          <a:xfrm>
            <a:off x="6215743" y="5508171"/>
            <a:ext cx="587829" cy="4227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7FD247E-5DE4-49E5-B42D-16E1FE4F8C2D}"/>
              </a:ext>
            </a:extLst>
          </p:cNvPr>
          <p:cNvSpPr/>
          <p:nvPr/>
        </p:nvSpPr>
        <p:spPr>
          <a:xfrm>
            <a:off x="7761515" y="5508171"/>
            <a:ext cx="587829" cy="4227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8805" y="85566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</a:pPr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Person Re-identification</a:t>
            </a:r>
          </a:p>
        </p:txBody>
      </p:sp>
      <p:sp>
        <p:nvSpPr>
          <p:cNvPr id="13" name="椭圆 12"/>
          <p:cNvSpPr/>
          <p:nvPr/>
        </p:nvSpPr>
        <p:spPr>
          <a:xfrm>
            <a:off x="5474335" y="1479550"/>
            <a:ext cx="3364865" cy="5063490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140700" y="1364615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Camera Input</a:t>
            </a:r>
          </a:p>
        </p:txBody>
      </p:sp>
      <p:pic>
        <p:nvPicPr>
          <p:cNvPr id="15" name="图片 14" descr="0002_c2s1_000801_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605" y="2682240"/>
            <a:ext cx="609600" cy="1219200"/>
          </a:xfrm>
          <a:prstGeom prst="rect">
            <a:avLst/>
          </a:prstGeom>
        </p:spPr>
      </p:pic>
      <p:pic>
        <p:nvPicPr>
          <p:cNvPr id="16" name="图片 15" descr="0002_c2s1_073121_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965" y="3161665"/>
            <a:ext cx="609600" cy="1219200"/>
          </a:xfrm>
          <a:prstGeom prst="rect">
            <a:avLst/>
          </a:prstGeom>
        </p:spPr>
      </p:pic>
      <p:pic>
        <p:nvPicPr>
          <p:cNvPr id="17" name="图片 16" descr="0010_c3s3_075919_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6755" y="2823210"/>
            <a:ext cx="609600" cy="1219200"/>
          </a:xfrm>
          <a:prstGeom prst="rect">
            <a:avLst/>
          </a:prstGeom>
        </p:spPr>
      </p:pic>
      <p:pic>
        <p:nvPicPr>
          <p:cNvPr id="18" name="图片 17" descr="0010_c3s3_076044_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6580" y="1601470"/>
            <a:ext cx="609600" cy="1219200"/>
          </a:xfrm>
          <a:prstGeom prst="rect">
            <a:avLst/>
          </a:prstGeom>
        </p:spPr>
      </p:pic>
      <p:pic>
        <p:nvPicPr>
          <p:cNvPr id="19" name="图片 18" descr="0002_c3s1_123283_0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6980" y="1951990"/>
            <a:ext cx="609600" cy="1219200"/>
          </a:xfrm>
          <a:prstGeom prst="rect">
            <a:avLst/>
          </a:prstGeom>
        </p:spPr>
      </p:pic>
      <p:pic>
        <p:nvPicPr>
          <p:cNvPr id="20" name="图片 19" descr="0010_c1s6_027271_0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4460" y="2399030"/>
            <a:ext cx="609600" cy="1219200"/>
          </a:xfrm>
          <a:prstGeom prst="rect">
            <a:avLst/>
          </a:prstGeom>
        </p:spPr>
      </p:pic>
      <p:pic>
        <p:nvPicPr>
          <p:cNvPr id="21" name="图片 20" descr="0010_c6s4_002427_0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9875" y="3618230"/>
            <a:ext cx="609600" cy="1219200"/>
          </a:xfrm>
          <a:prstGeom prst="rect">
            <a:avLst/>
          </a:prstGeom>
        </p:spPr>
      </p:pic>
      <p:pic>
        <p:nvPicPr>
          <p:cNvPr id="22" name="图片 21" descr="0002_c5s1_000551_0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1365" y="3901440"/>
            <a:ext cx="609600" cy="1219200"/>
          </a:xfrm>
          <a:prstGeom prst="rect">
            <a:avLst/>
          </a:prstGeom>
        </p:spPr>
      </p:pic>
      <p:pic>
        <p:nvPicPr>
          <p:cNvPr id="23" name="图片 22" descr="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5600" y="4380865"/>
            <a:ext cx="609600" cy="1219200"/>
          </a:xfrm>
          <a:prstGeom prst="rect">
            <a:avLst/>
          </a:prstGeom>
        </p:spPr>
      </p:pic>
      <p:pic>
        <p:nvPicPr>
          <p:cNvPr id="24" name="图片 23" descr="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78700" y="4994910"/>
            <a:ext cx="589915" cy="1179830"/>
          </a:xfrm>
          <a:prstGeom prst="rect">
            <a:avLst/>
          </a:prstGeom>
        </p:spPr>
      </p:pic>
      <p:pic>
        <p:nvPicPr>
          <p:cNvPr id="25" name="图片 24" descr="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16980" y="4994910"/>
            <a:ext cx="582930" cy="1165860"/>
          </a:xfrm>
          <a:prstGeom prst="rect">
            <a:avLst/>
          </a:prstGeom>
        </p:spPr>
      </p:pic>
      <p:pic>
        <p:nvPicPr>
          <p:cNvPr id="26" name="图片 25" descr="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55205" y="3921125"/>
            <a:ext cx="534670" cy="1069340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5A7ABA6C-B702-4A7C-8DED-8E14F0F49F84}"/>
              </a:ext>
            </a:extLst>
          </p:cNvPr>
          <p:cNvSpPr/>
          <p:nvPr/>
        </p:nvSpPr>
        <p:spPr>
          <a:xfrm>
            <a:off x="334963" y="1182688"/>
            <a:ext cx="11518900" cy="46037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rgbClr val="FF6600"/>
              </a:gs>
              <a:gs pos="100000">
                <a:srgbClr val="1A453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sz="2400" noProof="1"/>
          </a:p>
        </p:txBody>
      </p:sp>
      <p:pic>
        <p:nvPicPr>
          <p:cNvPr id="35" name="Picture 4" descr="C:\Users\Administrator\Desktop\6159252dd42a28349e4caa135bb5c9ea14cebfc4.jpg">
            <a:extLst>
              <a:ext uri="{FF2B5EF4-FFF2-40B4-BE49-F238E27FC236}">
                <a16:creationId xmlns:a16="http://schemas.microsoft.com/office/drawing/2014/main" id="{FA3DEEAB-5D99-4B58-8023-4F617BCFD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634" y="-2778"/>
            <a:ext cx="1103313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5" descr="C:\Users\Administrator\Desktop\brl.png">
            <a:extLst>
              <a:ext uri="{FF2B5EF4-FFF2-40B4-BE49-F238E27FC236}">
                <a16:creationId xmlns:a16="http://schemas.microsoft.com/office/drawing/2014/main" id="{ED6065A0-4CCC-4996-8CD4-471D610E1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509" y="54372"/>
            <a:ext cx="1035050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图片 36" descr="0002_c1s1_000776_01">
            <a:extLst>
              <a:ext uri="{FF2B5EF4-FFF2-40B4-BE49-F238E27FC236}">
                <a16:creationId xmlns:a16="http://schemas.microsoft.com/office/drawing/2014/main" id="{F8B8C564-7241-48DE-BAEA-0E272F0785B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92960" y="2909570"/>
            <a:ext cx="1038225" cy="2076450"/>
          </a:xfrm>
          <a:prstGeom prst="rect">
            <a:avLst/>
          </a:prstGeom>
          <a:ln w="44450" cmpd="sng">
            <a:solidFill>
              <a:schemeClr val="accent2"/>
            </a:solidFill>
            <a:prstDash val="solid"/>
          </a:ln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B3F6352F-04AC-4485-8B2C-EEE759D4560B}"/>
              </a:ext>
            </a:extLst>
          </p:cNvPr>
          <p:cNvSpPr txBox="1"/>
          <p:nvPr/>
        </p:nvSpPr>
        <p:spPr>
          <a:xfrm>
            <a:off x="3929405" y="3486130"/>
            <a:ext cx="1023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Query</a:t>
            </a: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A0C676F5-9281-463B-B907-B10F58CC911A}"/>
              </a:ext>
            </a:extLst>
          </p:cNvPr>
          <p:cNvCxnSpPr>
            <a:cxnSpLocks/>
          </p:cNvCxnSpPr>
          <p:nvPr/>
        </p:nvCxnSpPr>
        <p:spPr>
          <a:xfrm>
            <a:off x="3963722" y="4028440"/>
            <a:ext cx="954405" cy="0"/>
          </a:xfrm>
          <a:prstGeom prst="straightConnector1">
            <a:avLst/>
          </a:prstGeom>
          <a:ln w="317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61B5D552-A7FA-44C0-B546-AEDEA03FBA6C}"/>
              </a:ext>
            </a:extLst>
          </p:cNvPr>
          <p:cNvSpPr txBox="1"/>
          <p:nvPr/>
        </p:nvSpPr>
        <p:spPr>
          <a:xfrm>
            <a:off x="2149312" y="2346940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28556841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1557" y="1485687"/>
            <a:ext cx="10349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Comparison with state-of-the-art methods on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Market1501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CUHK03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E7B2561D-D7B3-4606-8959-E3756340746F}"/>
              </a:ext>
            </a:extLst>
          </p:cNvPr>
          <p:cNvSpPr txBox="1">
            <a:spLocks/>
          </p:cNvSpPr>
          <p:nvPr/>
        </p:nvSpPr>
        <p:spPr>
          <a:xfrm>
            <a:off x="598804" y="85566"/>
            <a:ext cx="119614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Experimental Results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3D56781-7A21-439D-8704-4E29F0DF71C5}"/>
              </a:ext>
            </a:extLst>
          </p:cNvPr>
          <p:cNvSpPr/>
          <p:nvPr/>
        </p:nvSpPr>
        <p:spPr>
          <a:xfrm>
            <a:off x="334963" y="1182688"/>
            <a:ext cx="11518900" cy="46037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rgbClr val="FF6600"/>
              </a:gs>
              <a:gs pos="100000">
                <a:srgbClr val="1A453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sz="2400" noProof="1"/>
          </a:p>
        </p:txBody>
      </p:sp>
      <p:pic>
        <p:nvPicPr>
          <p:cNvPr id="16" name="Picture 4" descr="C:\Users\Administrator\Desktop\6159252dd42a28349e4caa135bb5c9ea14cebfc4.jpg">
            <a:extLst>
              <a:ext uri="{FF2B5EF4-FFF2-40B4-BE49-F238E27FC236}">
                <a16:creationId xmlns:a16="http://schemas.microsoft.com/office/drawing/2014/main" id="{66A51284-BD41-455E-8249-1EBE773EE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634" y="-2778"/>
            <a:ext cx="1103313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5" descr="C:\Users\Administrator\Desktop\brl.png">
            <a:extLst>
              <a:ext uri="{FF2B5EF4-FFF2-40B4-BE49-F238E27FC236}">
                <a16:creationId xmlns:a16="http://schemas.microsoft.com/office/drawing/2014/main" id="{414F6F58-39C2-4A6E-9ED4-9BEB918B4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509" y="54372"/>
            <a:ext cx="1035050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EFD0528-079E-43D3-88CA-8C6E87009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443" y="2598329"/>
            <a:ext cx="3741924" cy="24752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7D5315A-3436-454A-8CD9-E92011257A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5640" y="2717538"/>
            <a:ext cx="3426932" cy="232989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EB82D90-F41B-418B-AB42-5D980FB0AF96}"/>
              </a:ext>
            </a:extLst>
          </p:cNvPr>
          <p:cNvSpPr/>
          <p:nvPr/>
        </p:nvSpPr>
        <p:spPr>
          <a:xfrm>
            <a:off x="2173478" y="5195235"/>
            <a:ext cx="36158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(a) </a:t>
            </a:r>
            <a:r>
              <a:rPr lang="zh-CN" altLang="en-US" dirty="0"/>
              <a:t>Comparison with state-of-the-art   methods on Market1501. Rank-1 accuracy (%) and mAP (%) are shown.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6E9E76D-4EBE-47B5-859E-8F8BBBE3BAA6}"/>
              </a:ext>
            </a:extLst>
          </p:cNvPr>
          <p:cNvSpPr/>
          <p:nvPr/>
        </p:nvSpPr>
        <p:spPr>
          <a:xfrm>
            <a:off x="7011034" y="5195235"/>
            <a:ext cx="30473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(b) </a:t>
            </a:r>
            <a:r>
              <a:rPr lang="zh-CN" altLang="en-US" dirty="0"/>
              <a:t>Comparison with state-of-the-art methods on CUHK03. Rank-1 accuracy (%) is shown.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E6DA0F5-CE5A-4E53-97B3-B8766A6AD28F}"/>
              </a:ext>
            </a:extLst>
          </p:cNvPr>
          <p:cNvSpPr/>
          <p:nvPr/>
        </p:nvSpPr>
        <p:spPr>
          <a:xfrm>
            <a:off x="2268084" y="4453446"/>
            <a:ext cx="3414259" cy="3906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A87E781-B3B4-4107-98CA-DEB330572EDE}"/>
              </a:ext>
            </a:extLst>
          </p:cNvPr>
          <p:cNvSpPr/>
          <p:nvPr/>
        </p:nvSpPr>
        <p:spPr>
          <a:xfrm>
            <a:off x="7054577" y="4453446"/>
            <a:ext cx="2858453" cy="4354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1649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98804" y="1499473"/>
            <a:ext cx="67945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impac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of body part segmentation error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544" y="2623458"/>
            <a:ext cx="8020912" cy="3332785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E7B2561D-D7B3-4606-8959-E3756340746F}"/>
              </a:ext>
            </a:extLst>
          </p:cNvPr>
          <p:cNvSpPr txBox="1">
            <a:spLocks/>
          </p:cNvSpPr>
          <p:nvPr/>
        </p:nvSpPr>
        <p:spPr>
          <a:xfrm>
            <a:off x="598804" y="85566"/>
            <a:ext cx="119614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Experimental Results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3D56781-7A21-439D-8704-4E29F0DF71C5}"/>
              </a:ext>
            </a:extLst>
          </p:cNvPr>
          <p:cNvSpPr/>
          <p:nvPr/>
        </p:nvSpPr>
        <p:spPr>
          <a:xfrm>
            <a:off x="334963" y="1182688"/>
            <a:ext cx="11518900" cy="46037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rgbClr val="FF6600"/>
              </a:gs>
              <a:gs pos="100000">
                <a:srgbClr val="1A453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sz="2400" noProof="1"/>
          </a:p>
        </p:txBody>
      </p:sp>
      <p:pic>
        <p:nvPicPr>
          <p:cNvPr id="16" name="Picture 4" descr="C:\Users\Administrator\Desktop\6159252dd42a28349e4caa135bb5c9ea14cebfc4.jpg">
            <a:extLst>
              <a:ext uri="{FF2B5EF4-FFF2-40B4-BE49-F238E27FC236}">
                <a16:creationId xmlns:a16="http://schemas.microsoft.com/office/drawing/2014/main" id="{66A51284-BD41-455E-8249-1EBE773EE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634" y="-2778"/>
            <a:ext cx="1103313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5" descr="C:\Users\Administrator\Desktop\brl.png">
            <a:extLst>
              <a:ext uri="{FF2B5EF4-FFF2-40B4-BE49-F238E27FC236}">
                <a16:creationId xmlns:a16="http://schemas.microsoft.com/office/drawing/2014/main" id="{414F6F58-39C2-4A6E-9ED4-9BEB918B4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509" y="54372"/>
            <a:ext cx="1035050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C13F5C87-B313-45FE-B7B2-A4F4CE61CE7A}"/>
              </a:ext>
            </a:extLst>
          </p:cNvPr>
          <p:cNvSpPr/>
          <p:nvPr/>
        </p:nvSpPr>
        <p:spPr>
          <a:xfrm>
            <a:off x="7511142" y="5013780"/>
            <a:ext cx="587829" cy="7774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69621" y="1499473"/>
            <a:ext cx="465146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Complementary effects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478" y="2509208"/>
            <a:ext cx="4385812" cy="326664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314" y="2498322"/>
            <a:ext cx="4786318" cy="3266641"/>
          </a:xfrm>
          <a:prstGeom prst="rect">
            <a:avLst/>
          </a:prstGeom>
        </p:spPr>
      </p:pic>
      <p:sp>
        <p:nvSpPr>
          <p:cNvPr id="14" name="标题 1">
            <a:extLst>
              <a:ext uri="{FF2B5EF4-FFF2-40B4-BE49-F238E27FC236}">
                <a16:creationId xmlns:a16="http://schemas.microsoft.com/office/drawing/2014/main" id="{10A45E2D-D24A-4416-A592-22F80BAC620F}"/>
              </a:ext>
            </a:extLst>
          </p:cNvPr>
          <p:cNvSpPr txBox="1">
            <a:spLocks/>
          </p:cNvSpPr>
          <p:nvPr/>
        </p:nvSpPr>
        <p:spPr>
          <a:xfrm>
            <a:off x="598804" y="85566"/>
            <a:ext cx="119614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Experimental Results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B28B755-AFC9-48DE-8B4E-4F55188F56F4}"/>
              </a:ext>
            </a:extLst>
          </p:cNvPr>
          <p:cNvSpPr/>
          <p:nvPr/>
        </p:nvSpPr>
        <p:spPr>
          <a:xfrm>
            <a:off x="334963" y="1182688"/>
            <a:ext cx="11518900" cy="46037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rgbClr val="FF6600"/>
              </a:gs>
              <a:gs pos="100000">
                <a:srgbClr val="1A453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sz="2400" noProof="1"/>
          </a:p>
        </p:txBody>
      </p:sp>
      <p:pic>
        <p:nvPicPr>
          <p:cNvPr id="16" name="Picture 4" descr="C:\Users\Administrator\Desktop\6159252dd42a28349e4caa135bb5c9ea14cebfc4.jpg">
            <a:extLst>
              <a:ext uri="{FF2B5EF4-FFF2-40B4-BE49-F238E27FC236}">
                <a16:creationId xmlns:a16="http://schemas.microsoft.com/office/drawing/2014/main" id="{453921BD-D571-4D96-88D4-86189D5FE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634" y="-2778"/>
            <a:ext cx="1103313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5" descr="C:\Users\Administrator\Desktop\brl.png">
            <a:extLst>
              <a:ext uri="{FF2B5EF4-FFF2-40B4-BE49-F238E27FC236}">
                <a16:creationId xmlns:a16="http://schemas.microsoft.com/office/drawing/2014/main" id="{4D3BDFD5-E93F-4D94-A2FB-6F15B899A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509" y="54372"/>
            <a:ext cx="1035050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9C752BD-F722-45EA-8FBE-9AF5937EAFE7}"/>
              </a:ext>
            </a:extLst>
          </p:cNvPr>
          <p:cNvSpPr txBox="1"/>
          <p:nvPr/>
        </p:nvSpPr>
        <p:spPr>
          <a:xfrm>
            <a:off x="3483428" y="593281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F46B647-41D7-4A75-995B-7D29681157B5}"/>
              </a:ext>
            </a:extLst>
          </p:cNvPr>
          <p:cNvSpPr txBox="1"/>
          <p:nvPr/>
        </p:nvSpPr>
        <p:spPr>
          <a:xfrm>
            <a:off x="9018994" y="593281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261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11530" y="1430145"/>
            <a:ext cx="35325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Retrieval examples</a:t>
            </a:r>
          </a:p>
        </p:txBody>
      </p:sp>
      <p:pic>
        <p:nvPicPr>
          <p:cNvPr id="6" name="图片 5" descr="retrieval_exampl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634" y="1909536"/>
            <a:ext cx="7556818" cy="5058587"/>
          </a:xfrm>
          <a:prstGeom prst="rect">
            <a:avLst/>
          </a:prstGeom>
        </p:spPr>
      </p:pic>
      <p:sp>
        <p:nvSpPr>
          <p:cNvPr id="14" name="标题 1">
            <a:extLst>
              <a:ext uri="{FF2B5EF4-FFF2-40B4-BE49-F238E27FC236}">
                <a16:creationId xmlns:a16="http://schemas.microsoft.com/office/drawing/2014/main" id="{10A45E2D-D24A-4416-A592-22F80BAC620F}"/>
              </a:ext>
            </a:extLst>
          </p:cNvPr>
          <p:cNvSpPr txBox="1">
            <a:spLocks/>
          </p:cNvSpPr>
          <p:nvPr/>
        </p:nvSpPr>
        <p:spPr>
          <a:xfrm>
            <a:off x="598804" y="85566"/>
            <a:ext cx="119614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Experimental Results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B28B755-AFC9-48DE-8B4E-4F55188F56F4}"/>
              </a:ext>
            </a:extLst>
          </p:cNvPr>
          <p:cNvSpPr/>
          <p:nvPr/>
        </p:nvSpPr>
        <p:spPr>
          <a:xfrm>
            <a:off x="334963" y="1182688"/>
            <a:ext cx="11518900" cy="46037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rgbClr val="FF6600"/>
              </a:gs>
              <a:gs pos="100000">
                <a:srgbClr val="1A453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sz="2400" noProof="1"/>
          </a:p>
        </p:txBody>
      </p:sp>
      <p:pic>
        <p:nvPicPr>
          <p:cNvPr id="16" name="Picture 4" descr="C:\Users\Administrator\Desktop\6159252dd42a28349e4caa135bb5c9ea14cebfc4.jpg">
            <a:extLst>
              <a:ext uri="{FF2B5EF4-FFF2-40B4-BE49-F238E27FC236}">
                <a16:creationId xmlns:a16="http://schemas.microsoft.com/office/drawing/2014/main" id="{453921BD-D571-4D96-88D4-86189D5FE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634" y="-2778"/>
            <a:ext cx="1103313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5" descr="C:\Users\Administrator\Desktop\brl.png">
            <a:extLst>
              <a:ext uri="{FF2B5EF4-FFF2-40B4-BE49-F238E27FC236}">
                <a16:creationId xmlns:a16="http://schemas.microsoft.com/office/drawing/2014/main" id="{4D3BDFD5-E93F-4D94-A2FB-6F15B899A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509" y="54372"/>
            <a:ext cx="1035050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717052" y="2113414"/>
            <a:ext cx="9264625" cy="32316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Propose a DJL network to learn better feature representation from both entire image and local body parts.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Do feature level alignment by pooling the features around the body parts to learn misalignment robust local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Jointly optimizes the global and aligned local features to further enhance the discriminative capability of learned feature representations.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simple and efficient DJL pipeline can be easily integrated with other state-of-the-art person re-ID networks</a:t>
            </a: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10A45E2D-D24A-4416-A592-22F80BAC620F}"/>
              </a:ext>
            </a:extLst>
          </p:cNvPr>
          <p:cNvSpPr txBox="1">
            <a:spLocks/>
          </p:cNvSpPr>
          <p:nvPr/>
        </p:nvSpPr>
        <p:spPr>
          <a:xfrm>
            <a:off x="598804" y="85566"/>
            <a:ext cx="119614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B28B755-AFC9-48DE-8B4E-4F55188F56F4}"/>
              </a:ext>
            </a:extLst>
          </p:cNvPr>
          <p:cNvSpPr/>
          <p:nvPr/>
        </p:nvSpPr>
        <p:spPr>
          <a:xfrm>
            <a:off x="334963" y="1182688"/>
            <a:ext cx="11518900" cy="46037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rgbClr val="FF6600"/>
              </a:gs>
              <a:gs pos="100000">
                <a:srgbClr val="1A453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sz="2400" noProof="1"/>
          </a:p>
        </p:txBody>
      </p:sp>
      <p:pic>
        <p:nvPicPr>
          <p:cNvPr id="16" name="Picture 4" descr="C:\Users\Administrator\Desktop\6159252dd42a28349e4caa135bb5c9ea14cebfc4.jpg">
            <a:extLst>
              <a:ext uri="{FF2B5EF4-FFF2-40B4-BE49-F238E27FC236}">
                <a16:creationId xmlns:a16="http://schemas.microsoft.com/office/drawing/2014/main" id="{453921BD-D571-4D96-88D4-86189D5FE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634" y="-2778"/>
            <a:ext cx="1103313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5" descr="C:\Users\Administrator\Desktop\brl.png">
            <a:extLst>
              <a:ext uri="{FF2B5EF4-FFF2-40B4-BE49-F238E27FC236}">
                <a16:creationId xmlns:a16="http://schemas.microsoft.com/office/drawing/2014/main" id="{4D3BDFD5-E93F-4D94-A2FB-6F15B899A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509" y="54372"/>
            <a:ext cx="1035050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87487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86000" y="2617470"/>
            <a:ext cx="7833360" cy="255397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z="5400" dirty="0"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572260" y="5588000"/>
            <a:ext cx="962723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2018 IEEE 4th International Conference on Identity, Security, and Behavior Analysis (ISBA)</a:t>
            </a:r>
          </a:p>
        </p:txBody>
      </p:sp>
      <p:pic>
        <p:nvPicPr>
          <p:cNvPr id="5" name="Picture 4" descr="C:\Users\Administrator\Desktop\6159252dd42a28349e4caa135bb5c9ea14cebfc4.jpg">
            <a:extLst>
              <a:ext uri="{FF2B5EF4-FFF2-40B4-BE49-F238E27FC236}">
                <a16:creationId xmlns:a16="http://schemas.microsoft.com/office/drawing/2014/main" id="{FDCBA10D-5464-4D94-ACC0-B4404AB27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634" y="-2778"/>
            <a:ext cx="1103313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C:\Users\Administrator\Desktop\brl.png">
            <a:extLst>
              <a:ext uri="{FF2B5EF4-FFF2-40B4-BE49-F238E27FC236}">
                <a16:creationId xmlns:a16="http://schemas.microsoft.com/office/drawing/2014/main" id="{1E9452D2-8431-484C-A78E-FD5FBB034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509" y="54372"/>
            <a:ext cx="1035050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9FF2420-7AFD-43B4-9178-927203778AA6}"/>
              </a:ext>
            </a:extLst>
          </p:cNvPr>
          <p:cNvSpPr/>
          <p:nvPr/>
        </p:nvSpPr>
        <p:spPr>
          <a:xfrm>
            <a:off x="334963" y="1182688"/>
            <a:ext cx="11518900" cy="46037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rgbClr val="FF6600"/>
              </a:gs>
              <a:gs pos="100000">
                <a:srgbClr val="1A453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sz="2400" noProof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8805" y="85566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</a:pPr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Person Re-identification</a:t>
            </a:r>
          </a:p>
        </p:txBody>
      </p:sp>
      <p:sp>
        <p:nvSpPr>
          <p:cNvPr id="13" name="椭圆 12"/>
          <p:cNvSpPr/>
          <p:nvPr/>
        </p:nvSpPr>
        <p:spPr>
          <a:xfrm>
            <a:off x="3569335" y="1479550"/>
            <a:ext cx="3364865" cy="5063490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235700" y="1364615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Camera Input</a:t>
            </a:r>
          </a:p>
        </p:txBody>
      </p:sp>
      <p:pic>
        <p:nvPicPr>
          <p:cNvPr id="15" name="图片 14" descr="0002_c2s1_000801_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605" y="2682240"/>
            <a:ext cx="609600" cy="1219200"/>
          </a:xfrm>
          <a:prstGeom prst="rect">
            <a:avLst/>
          </a:prstGeom>
        </p:spPr>
      </p:pic>
      <p:pic>
        <p:nvPicPr>
          <p:cNvPr id="16" name="图片 15" descr="0002_c2s1_073121_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965" y="3161665"/>
            <a:ext cx="609600" cy="1219200"/>
          </a:xfrm>
          <a:prstGeom prst="rect">
            <a:avLst/>
          </a:prstGeom>
        </p:spPr>
      </p:pic>
      <p:pic>
        <p:nvPicPr>
          <p:cNvPr id="17" name="图片 16" descr="0010_c3s3_075919_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1755" y="2823210"/>
            <a:ext cx="609600" cy="1219200"/>
          </a:xfrm>
          <a:prstGeom prst="rect">
            <a:avLst/>
          </a:prstGeom>
        </p:spPr>
      </p:pic>
      <p:pic>
        <p:nvPicPr>
          <p:cNvPr id="18" name="图片 17" descr="0010_c3s3_076044_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1580" y="1601470"/>
            <a:ext cx="609600" cy="1219200"/>
          </a:xfrm>
          <a:prstGeom prst="rect">
            <a:avLst/>
          </a:prstGeom>
        </p:spPr>
      </p:pic>
      <p:pic>
        <p:nvPicPr>
          <p:cNvPr id="19" name="图片 18" descr="0002_c3s1_123283_0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1980" y="1951990"/>
            <a:ext cx="609600" cy="1219200"/>
          </a:xfrm>
          <a:prstGeom prst="rect">
            <a:avLst/>
          </a:prstGeom>
        </p:spPr>
      </p:pic>
      <p:pic>
        <p:nvPicPr>
          <p:cNvPr id="20" name="图片 19" descr="0010_c1s6_027271_0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9460" y="2399030"/>
            <a:ext cx="609600" cy="1219200"/>
          </a:xfrm>
          <a:prstGeom prst="rect">
            <a:avLst/>
          </a:prstGeom>
        </p:spPr>
      </p:pic>
      <p:pic>
        <p:nvPicPr>
          <p:cNvPr id="21" name="图片 20" descr="0010_c6s4_002427_0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4875" y="3618230"/>
            <a:ext cx="609600" cy="1219200"/>
          </a:xfrm>
          <a:prstGeom prst="rect">
            <a:avLst/>
          </a:prstGeom>
        </p:spPr>
      </p:pic>
      <p:pic>
        <p:nvPicPr>
          <p:cNvPr id="22" name="图片 21" descr="0002_c5s1_000551_0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6365" y="3901440"/>
            <a:ext cx="609600" cy="1219200"/>
          </a:xfrm>
          <a:prstGeom prst="rect">
            <a:avLst/>
          </a:prstGeom>
        </p:spPr>
      </p:pic>
      <p:pic>
        <p:nvPicPr>
          <p:cNvPr id="23" name="图片 22" descr="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00600" y="4380865"/>
            <a:ext cx="609600" cy="1219200"/>
          </a:xfrm>
          <a:prstGeom prst="rect">
            <a:avLst/>
          </a:prstGeom>
        </p:spPr>
      </p:pic>
      <p:pic>
        <p:nvPicPr>
          <p:cNvPr id="24" name="图片 23" descr="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73700" y="4994910"/>
            <a:ext cx="589915" cy="1179830"/>
          </a:xfrm>
          <a:prstGeom prst="rect">
            <a:avLst/>
          </a:prstGeom>
        </p:spPr>
      </p:pic>
      <p:pic>
        <p:nvPicPr>
          <p:cNvPr id="25" name="图片 24" descr="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11980" y="4994910"/>
            <a:ext cx="582930" cy="1165860"/>
          </a:xfrm>
          <a:prstGeom prst="rect">
            <a:avLst/>
          </a:prstGeom>
        </p:spPr>
      </p:pic>
      <p:pic>
        <p:nvPicPr>
          <p:cNvPr id="26" name="图片 25" descr="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50205" y="3921125"/>
            <a:ext cx="534670" cy="1069340"/>
          </a:xfrm>
          <a:prstGeom prst="rect">
            <a:avLst/>
          </a:prstGeom>
        </p:spPr>
      </p:pic>
      <p:cxnSp>
        <p:nvCxnSpPr>
          <p:cNvPr id="27" name="直接箭头连接符 26"/>
          <p:cNvCxnSpPr/>
          <p:nvPr/>
        </p:nvCxnSpPr>
        <p:spPr>
          <a:xfrm flipV="1">
            <a:off x="7118350" y="4057650"/>
            <a:ext cx="984885" cy="11430"/>
          </a:xfrm>
          <a:prstGeom prst="straightConnector1">
            <a:avLst/>
          </a:prstGeom>
          <a:ln w="317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6960870" y="3595370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Retrieve</a:t>
            </a:r>
          </a:p>
        </p:txBody>
      </p:sp>
      <p:pic>
        <p:nvPicPr>
          <p:cNvPr id="29" name="图片 28" descr="0002_c5s1_000551_0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4540" y="3350260"/>
            <a:ext cx="713105" cy="1426210"/>
          </a:xfrm>
          <a:prstGeom prst="rect">
            <a:avLst/>
          </a:prstGeom>
          <a:ln w="44450">
            <a:solidFill>
              <a:schemeClr val="accent6">
                <a:lumMod val="75000"/>
              </a:schemeClr>
            </a:solidFill>
          </a:ln>
        </p:spPr>
      </p:pic>
      <p:sp>
        <p:nvSpPr>
          <p:cNvPr id="30" name="文本框 29"/>
          <p:cNvSpPr txBox="1"/>
          <p:nvPr/>
        </p:nvSpPr>
        <p:spPr>
          <a:xfrm>
            <a:off x="9992995" y="3802380"/>
            <a:ext cx="10166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. . .</a:t>
            </a:r>
          </a:p>
        </p:txBody>
      </p:sp>
      <p:pic>
        <p:nvPicPr>
          <p:cNvPr id="31" name="图片 30" descr="0002_c3s1_123283_0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0045" y="3350895"/>
            <a:ext cx="712805" cy="1425610"/>
          </a:xfrm>
          <a:prstGeom prst="rect">
            <a:avLst/>
          </a:prstGeom>
          <a:ln w="44450">
            <a:solidFill>
              <a:schemeClr val="accent6">
                <a:lumMod val="75000"/>
              </a:schemeClr>
            </a:solidFill>
          </a:ln>
        </p:spPr>
      </p:pic>
      <p:pic>
        <p:nvPicPr>
          <p:cNvPr id="32" name="图片 31" descr="0002_c2s1_000801_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775" y="3350895"/>
            <a:ext cx="712805" cy="1425610"/>
          </a:xfrm>
          <a:prstGeom prst="rect">
            <a:avLst/>
          </a:prstGeom>
          <a:noFill/>
          <a:ln w="44450">
            <a:solidFill>
              <a:schemeClr val="accent6">
                <a:lumMod val="75000"/>
              </a:schemeClr>
            </a:solidFill>
          </a:ln>
        </p:spPr>
      </p:pic>
      <p:sp>
        <p:nvSpPr>
          <p:cNvPr id="34" name="文本框 33"/>
          <p:cNvSpPr txBox="1"/>
          <p:nvPr/>
        </p:nvSpPr>
        <p:spPr>
          <a:xfrm>
            <a:off x="9361805" y="2767330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RankList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A7ABA6C-B702-4A7C-8DED-8E14F0F49F84}"/>
              </a:ext>
            </a:extLst>
          </p:cNvPr>
          <p:cNvSpPr/>
          <p:nvPr/>
        </p:nvSpPr>
        <p:spPr>
          <a:xfrm>
            <a:off x="334963" y="1182688"/>
            <a:ext cx="11518900" cy="46037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rgbClr val="FF6600"/>
              </a:gs>
              <a:gs pos="100000">
                <a:srgbClr val="1A453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sz="2400" noProof="1"/>
          </a:p>
        </p:txBody>
      </p:sp>
      <p:pic>
        <p:nvPicPr>
          <p:cNvPr id="35" name="Picture 4" descr="C:\Users\Administrator\Desktop\6159252dd42a28349e4caa135bb5c9ea14cebfc4.jpg">
            <a:extLst>
              <a:ext uri="{FF2B5EF4-FFF2-40B4-BE49-F238E27FC236}">
                <a16:creationId xmlns:a16="http://schemas.microsoft.com/office/drawing/2014/main" id="{FA3DEEAB-5D99-4B58-8023-4F617BCFD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634" y="-2778"/>
            <a:ext cx="1103313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5" descr="C:\Users\Administrator\Desktop\brl.png">
            <a:extLst>
              <a:ext uri="{FF2B5EF4-FFF2-40B4-BE49-F238E27FC236}">
                <a16:creationId xmlns:a16="http://schemas.microsoft.com/office/drawing/2014/main" id="{ED6065A0-4CCC-4996-8CD4-471D610E1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509" y="54372"/>
            <a:ext cx="1035050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图片 36" descr="0002_c1s1_000776_01">
            <a:extLst>
              <a:ext uri="{FF2B5EF4-FFF2-40B4-BE49-F238E27FC236}">
                <a16:creationId xmlns:a16="http://schemas.microsoft.com/office/drawing/2014/main" id="{F8B8C564-7241-48DE-BAEA-0E272F0785B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53160" y="2909570"/>
            <a:ext cx="1038225" cy="2076450"/>
          </a:xfrm>
          <a:prstGeom prst="rect">
            <a:avLst/>
          </a:prstGeom>
          <a:ln w="44450" cmpd="sng">
            <a:solidFill>
              <a:schemeClr val="accent2"/>
            </a:solidFill>
            <a:prstDash val="solid"/>
          </a:ln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B3F6352F-04AC-4485-8B2C-EEE759D4560B}"/>
              </a:ext>
            </a:extLst>
          </p:cNvPr>
          <p:cNvSpPr txBox="1"/>
          <p:nvPr/>
        </p:nvSpPr>
        <p:spPr>
          <a:xfrm>
            <a:off x="2392705" y="3486130"/>
            <a:ext cx="1023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Query</a:t>
            </a: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A0C676F5-9281-463B-B907-B10F58CC911A}"/>
              </a:ext>
            </a:extLst>
          </p:cNvPr>
          <p:cNvCxnSpPr>
            <a:cxnSpLocks/>
          </p:cNvCxnSpPr>
          <p:nvPr/>
        </p:nvCxnSpPr>
        <p:spPr>
          <a:xfrm>
            <a:off x="2427022" y="4028440"/>
            <a:ext cx="954405" cy="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61B5D552-A7FA-44C0-B546-AEDEA03FBA6C}"/>
              </a:ext>
            </a:extLst>
          </p:cNvPr>
          <p:cNvSpPr txBox="1"/>
          <p:nvPr/>
        </p:nvSpPr>
        <p:spPr>
          <a:xfrm>
            <a:off x="1209512" y="2346940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404906437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0002_c1s1_000776_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647" y="2771174"/>
            <a:ext cx="1320800" cy="2641600"/>
          </a:xfrm>
          <a:prstGeom prst="rect">
            <a:avLst/>
          </a:prstGeom>
          <a:ln w="44450" cmpd="sng">
            <a:solidFill>
              <a:schemeClr val="accent2"/>
            </a:solidFill>
            <a:prstDash val="solid"/>
          </a:ln>
        </p:spPr>
      </p:pic>
      <p:sp>
        <p:nvSpPr>
          <p:cNvPr id="11" name="文本框 10"/>
          <p:cNvSpPr txBox="1"/>
          <p:nvPr/>
        </p:nvSpPr>
        <p:spPr>
          <a:xfrm>
            <a:off x="2515618" y="4049342"/>
            <a:ext cx="2699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Feature Extraction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AF6813E-84A2-4654-A0D8-B4A7FE471517}"/>
              </a:ext>
            </a:extLst>
          </p:cNvPr>
          <p:cNvGrpSpPr/>
          <p:nvPr/>
        </p:nvGrpSpPr>
        <p:grpSpPr>
          <a:xfrm>
            <a:off x="8643293" y="1866584"/>
            <a:ext cx="2949696" cy="4615152"/>
            <a:chOff x="6993255" y="1720850"/>
            <a:chExt cx="3364865" cy="5063490"/>
          </a:xfrm>
        </p:grpSpPr>
        <p:sp>
          <p:nvSpPr>
            <p:cNvPr id="13" name="椭圆 12"/>
            <p:cNvSpPr/>
            <p:nvPr/>
          </p:nvSpPr>
          <p:spPr>
            <a:xfrm>
              <a:off x="6993255" y="1720850"/>
              <a:ext cx="3364865" cy="5063490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图片 14" descr="0002_c2s1_000801_0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75525" y="2923540"/>
              <a:ext cx="609600" cy="1219200"/>
            </a:xfrm>
            <a:prstGeom prst="rect">
              <a:avLst/>
            </a:prstGeom>
          </p:spPr>
        </p:pic>
        <p:pic>
          <p:nvPicPr>
            <p:cNvPr id="16" name="图片 15" descr="0002_c2s1_073121_0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69885" y="3402965"/>
              <a:ext cx="609600" cy="1219200"/>
            </a:xfrm>
            <a:prstGeom prst="rect">
              <a:avLst/>
            </a:prstGeom>
          </p:spPr>
        </p:pic>
        <p:pic>
          <p:nvPicPr>
            <p:cNvPr id="17" name="图片 16" descr="0010_c3s3_075919_0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77275" y="3064510"/>
              <a:ext cx="609600" cy="1219200"/>
            </a:xfrm>
            <a:prstGeom prst="rect">
              <a:avLst/>
            </a:prstGeom>
          </p:spPr>
        </p:pic>
        <p:pic>
          <p:nvPicPr>
            <p:cNvPr id="18" name="图片 17" descr="0010_c3s3_076044_0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45500" y="1842770"/>
              <a:ext cx="609600" cy="1219200"/>
            </a:xfrm>
            <a:prstGeom prst="rect">
              <a:avLst/>
            </a:prstGeom>
          </p:spPr>
        </p:pic>
        <p:pic>
          <p:nvPicPr>
            <p:cNvPr id="19" name="图片 18" descr="0002_c3s1_123283_0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35900" y="2193290"/>
              <a:ext cx="609600" cy="1219200"/>
            </a:xfrm>
            <a:prstGeom prst="rect">
              <a:avLst/>
            </a:prstGeom>
          </p:spPr>
        </p:pic>
        <p:pic>
          <p:nvPicPr>
            <p:cNvPr id="20" name="图片 19" descr="0010_c1s6_027271_0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63380" y="2640330"/>
              <a:ext cx="609600" cy="1219200"/>
            </a:xfrm>
            <a:prstGeom prst="rect">
              <a:avLst/>
            </a:prstGeom>
          </p:spPr>
        </p:pic>
        <p:pic>
          <p:nvPicPr>
            <p:cNvPr id="21" name="图片 20" descr="0010_c6s4_002427_0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08795" y="3859530"/>
              <a:ext cx="609600" cy="1219200"/>
            </a:xfrm>
            <a:prstGeom prst="rect">
              <a:avLst/>
            </a:prstGeom>
          </p:spPr>
        </p:pic>
        <p:pic>
          <p:nvPicPr>
            <p:cNvPr id="22" name="图片 21" descr="0002_c5s1_000551_0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60285" y="4142740"/>
              <a:ext cx="609600" cy="1219200"/>
            </a:xfrm>
            <a:prstGeom prst="rect">
              <a:avLst/>
            </a:prstGeom>
          </p:spPr>
        </p:pic>
        <p:pic>
          <p:nvPicPr>
            <p:cNvPr id="23" name="图片 22" descr="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338820" y="4622165"/>
              <a:ext cx="609600" cy="1219200"/>
            </a:xfrm>
            <a:prstGeom prst="rect">
              <a:avLst/>
            </a:prstGeom>
          </p:spPr>
        </p:pic>
        <p:pic>
          <p:nvPicPr>
            <p:cNvPr id="24" name="图片 23" descr="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948420" y="5236210"/>
              <a:ext cx="589915" cy="1179830"/>
            </a:xfrm>
            <a:prstGeom prst="rect">
              <a:avLst/>
            </a:prstGeom>
          </p:spPr>
        </p:pic>
        <p:pic>
          <p:nvPicPr>
            <p:cNvPr id="25" name="图片 24" descr="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835900" y="5236210"/>
              <a:ext cx="582930" cy="1165860"/>
            </a:xfrm>
            <a:prstGeom prst="rect">
              <a:avLst/>
            </a:prstGeom>
          </p:spPr>
        </p:pic>
        <p:pic>
          <p:nvPicPr>
            <p:cNvPr id="26" name="图片 25" descr="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874125" y="4162425"/>
              <a:ext cx="534670" cy="1069340"/>
            </a:xfrm>
            <a:prstGeom prst="rect">
              <a:avLst/>
            </a:prstGeom>
          </p:spPr>
        </p:pic>
      </p:grpSp>
      <p:sp>
        <p:nvSpPr>
          <p:cNvPr id="4" name="文本框 3"/>
          <p:cNvSpPr txBox="1"/>
          <p:nvPr/>
        </p:nvSpPr>
        <p:spPr>
          <a:xfrm>
            <a:off x="5803841" y="4049342"/>
            <a:ext cx="2699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Feature Extraction</a:t>
            </a: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AE722F7D-6E0D-494D-B648-3AF265A97660}"/>
              </a:ext>
            </a:extLst>
          </p:cNvPr>
          <p:cNvSpPr txBox="1">
            <a:spLocks/>
          </p:cNvSpPr>
          <p:nvPr/>
        </p:nvSpPr>
        <p:spPr>
          <a:xfrm>
            <a:off x="598805" y="8556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Classical Method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8D6F70F-55E2-40E1-90C8-7BE5A280BAA2}"/>
              </a:ext>
            </a:extLst>
          </p:cNvPr>
          <p:cNvSpPr/>
          <p:nvPr/>
        </p:nvSpPr>
        <p:spPr>
          <a:xfrm>
            <a:off x="334963" y="1182688"/>
            <a:ext cx="11518900" cy="46037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rgbClr val="FF6600"/>
              </a:gs>
              <a:gs pos="100000">
                <a:srgbClr val="1A453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sz="2400" noProof="1"/>
          </a:p>
        </p:txBody>
      </p:sp>
      <p:pic>
        <p:nvPicPr>
          <p:cNvPr id="29" name="Picture 4" descr="C:\Users\Administrator\Desktop\6159252dd42a28349e4caa135bb5c9ea14cebfc4.jpg">
            <a:extLst>
              <a:ext uri="{FF2B5EF4-FFF2-40B4-BE49-F238E27FC236}">
                <a16:creationId xmlns:a16="http://schemas.microsoft.com/office/drawing/2014/main" id="{121F63B0-2F6A-40AB-93D5-E1B5E13DC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634" y="-2778"/>
            <a:ext cx="1103313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5" descr="C:\Users\Administrator\Desktop\brl.png">
            <a:extLst>
              <a:ext uri="{FF2B5EF4-FFF2-40B4-BE49-F238E27FC236}">
                <a16:creationId xmlns:a16="http://schemas.microsoft.com/office/drawing/2014/main" id="{13C67251-846A-4AC7-81EC-6AB5A4E33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509" y="54372"/>
            <a:ext cx="1035050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8EA2323-995D-4AF3-9E17-5443E04A0C59}"/>
              </a:ext>
            </a:extLst>
          </p:cNvPr>
          <p:cNvCxnSpPr>
            <a:cxnSpLocks/>
          </p:cNvCxnSpPr>
          <p:nvPr/>
        </p:nvCxnSpPr>
        <p:spPr>
          <a:xfrm>
            <a:off x="3001474" y="4606230"/>
            <a:ext cx="1728066" cy="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695C3A22-A467-4B64-82F5-89424DC5009C}"/>
              </a:ext>
            </a:extLst>
          </p:cNvPr>
          <p:cNvCxnSpPr>
            <a:cxnSpLocks/>
          </p:cNvCxnSpPr>
          <p:nvPr/>
        </p:nvCxnSpPr>
        <p:spPr>
          <a:xfrm flipH="1">
            <a:off x="6268272" y="4629656"/>
            <a:ext cx="1728065" cy="1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FEF72A7F-B854-4935-85E6-3617712DAFBC}"/>
              </a:ext>
            </a:extLst>
          </p:cNvPr>
          <p:cNvSpPr txBox="1"/>
          <p:nvPr/>
        </p:nvSpPr>
        <p:spPr>
          <a:xfrm>
            <a:off x="1287528" y="2297193"/>
            <a:ext cx="1023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Query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EFB2793-1C1C-43C9-8166-5BB1E885A35F}"/>
              </a:ext>
            </a:extLst>
          </p:cNvPr>
          <p:cNvSpPr txBox="1"/>
          <p:nvPr/>
        </p:nvSpPr>
        <p:spPr>
          <a:xfrm>
            <a:off x="9572173" y="1439338"/>
            <a:ext cx="1160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Gallery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9BDBF71-5D81-4843-A117-FE1252E7D58D}"/>
              </a:ext>
            </a:extLst>
          </p:cNvPr>
          <p:cNvSpPr txBox="1"/>
          <p:nvPr/>
        </p:nvSpPr>
        <p:spPr>
          <a:xfrm>
            <a:off x="3106403" y="4742479"/>
            <a:ext cx="1728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(HSV, SILTP, … Deep Features)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DCFA687-CAA5-4E44-8C8C-343F63616E76}"/>
              </a:ext>
            </a:extLst>
          </p:cNvPr>
          <p:cNvSpPr txBox="1"/>
          <p:nvPr/>
        </p:nvSpPr>
        <p:spPr>
          <a:xfrm>
            <a:off x="6567940" y="4748843"/>
            <a:ext cx="1728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(HSV, SILTP,… Deep Features)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9F8C4B6E-CC2B-4CAB-BE61-B67A2D979FE6}"/>
              </a:ext>
            </a:extLst>
          </p:cNvPr>
          <p:cNvCxnSpPr>
            <a:cxnSpLocks/>
          </p:cNvCxnSpPr>
          <p:nvPr/>
        </p:nvCxnSpPr>
        <p:spPr>
          <a:xfrm flipV="1">
            <a:off x="5478840" y="2312275"/>
            <a:ext cx="0" cy="1553363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5875CAD3-8AD0-4840-9DA8-7878B831F222}"/>
              </a:ext>
            </a:extLst>
          </p:cNvPr>
          <p:cNvSpPr txBox="1"/>
          <p:nvPr/>
        </p:nvSpPr>
        <p:spPr>
          <a:xfrm>
            <a:off x="4238159" y="1785850"/>
            <a:ext cx="25811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Feature Matching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F121746-92CC-4471-9F9B-FEF1A5B53C2D}"/>
              </a:ext>
            </a:extLst>
          </p:cNvPr>
          <p:cNvSpPr txBox="1"/>
          <p:nvPr/>
        </p:nvSpPr>
        <p:spPr>
          <a:xfrm>
            <a:off x="5656387" y="2747040"/>
            <a:ext cx="2122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 Euclidean,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KISSME,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XQDA,…)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0002_c3s1_123283_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220" y="1628140"/>
            <a:ext cx="1161732" cy="2323465"/>
          </a:xfrm>
          <a:prstGeom prst="rect">
            <a:avLst/>
          </a:prstGeom>
        </p:spPr>
      </p:pic>
      <p:pic>
        <p:nvPicPr>
          <p:cNvPr id="9" name="图片 8" descr="0010_c1s6_027271_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220" y="4116070"/>
            <a:ext cx="1161732" cy="2323465"/>
          </a:xfrm>
          <a:prstGeom prst="rect">
            <a:avLst/>
          </a:prstGeom>
        </p:spPr>
      </p:pic>
      <p:pic>
        <p:nvPicPr>
          <p:cNvPr id="33" name="图片 32" descr="0010_c1s6_027296_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2050" y="4116070"/>
            <a:ext cx="1161732" cy="2323465"/>
          </a:xfrm>
          <a:prstGeom prst="rect">
            <a:avLst/>
          </a:prstGeom>
        </p:spPr>
      </p:pic>
      <p:pic>
        <p:nvPicPr>
          <p:cNvPr id="39" name="图片 38" descr="0002_c1s1_000776_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780" y="1628140"/>
            <a:ext cx="1161732" cy="2323465"/>
          </a:xfrm>
          <a:prstGeom prst="rect">
            <a:avLst/>
          </a:prstGeom>
        </p:spPr>
      </p:pic>
      <p:pic>
        <p:nvPicPr>
          <p:cNvPr id="40" name="图片 39" descr="0002_c1s1_069056_0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5370" y="1628140"/>
            <a:ext cx="1161732" cy="2323465"/>
          </a:xfrm>
          <a:prstGeom prst="rect">
            <a:avLst/>
          </a:prstGeom>
        </p:spPr>
      </p:pic>
      <p:pic>
        <p:nvPicPr>
          <p:cNvPr id="41" name="图片 40" descr="0002_c2s1_000801_0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9500" y="1628140"/>
            <a:ext cx="1161732" cy="2323465"/>
          </a:xfrm>
          <a:prstGeom prst="rect">
            <a:avLst/>
          </a:prstGeom>
        </p:spPr>
      </p:pic>
      <p:pic>
        <p:nvPicPr>
          <p:cNvPr id="42" name="图片 41" descr="0002_c2s1_073121_0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3630" y="1628140"/>
            <a:ext cx="1161732" cy="2323465"/>
          </a:xfrm>
          <a:prstGeom prst="rect">
            <a:avLst/>
          </a:prstGeom>
        </p:spPr>
      </p:pic>
      <p:pic>
        <p:nvPicPr>
          <p:cNvPr id="43" name="图片 42" descr="0002_c5s1_000551_0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2050" y="1628140"/>
            <a:ext cx="1161732" cy="2323465"/>
          </a:xfrm>
          <a:prstGeom prst="rect">
            <a:avLst/>
          </a:prstGeom>
        </p:spPr>
      </p:pic>
      <p:pic>
        <p:nvPicPr>
          <p:cNvPr id="44" name="图片 43" descr="0010_c3s3_075919_0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13630" y="4116070"/>
            <a:ext cx="1161732" cy="2323465"/>
          </a:xfrm>
          <a:prstGeom prst="rect">
            <a:avLst/>
          </a:prstGeom>
        </p:spPr>
      </p:pic>
      <p:pic>
        <p:nvPicPr>
          <p:cNvPr id="45" name="图片 44" descr="0010_c3s3_076044_0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19500" y="4116070"/>
            <a:ext cx="1161732" cy="2323465"/>
          </a:xfrm>
          <a:prstGeom prst="rect">
            <a:avLst/>
          </a:prstGeom>
        </p:spPr>
      </p:pic>
      <p:pic>
        <p:nvPicPr>
          <p:cNvPr id="46" name="图片 45" descr="0010_c6s4_002427_0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25370" y="4116070"/>
            <a:ext cx="1161732" cy="2323465"/>
          </a:xfrm>
          <a:prstGeom prst="rect">
            <a:avLst/>
          </a:prstGeom>
        </p:spPr>
      </p:pic>
      <p:pic>
        <p:nvPicPr>
          <p:cNvPr id="47" name="图片 46" descr="0010_c6s4_002452_0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3780" y="4116070"/>
            <a:ext cx="1161732" cy="2323465"/>
          </a:xfrm>
          <a:prstGeom prst="rect">
            <a:avLst/>
          </a:prstGeom>
        </p:spPr>
      </p:pic>
      <p:sp>
        <p:nvSpPr>
          <p:cNvPr id="50" name="标题 1">
            <a:extLst>
              <a:ext uri="{FF2B5EF4-FFF2-40B4-BE49-F238E27FC236}">
                <a16:creationId xmlns:a16="http://schemas.microsoft.com/office/drawing/2014/main" id="{D90821F7-AC65-4356-9D1E-DC7D1B15FEB3}"/>
              </a:ext>
            </a:extLst>
          </p:cNvPr>
          <p:cNvSpPr txBox="1">
            <a:spLocks/>
          </p:cNvSpPr>
          <p:nvPr/>
        </p:nvSpPr>
        <p:spPr>
          <a:xfrm>
            <a:off x="598805" y="8556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Misalignment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1D125783-2685-4523-B1F2-D0B97BDB6575}"/>
              </a:ext>
            </a:extLst>
          </p:cNvPr>
          <p:cNvSpPr/>
          <p:nvPr/>
        </p:nvSpPr>
        <p:spPr>
          <a:xfrm>
            <a:off x="334963" y="1182688"/>
            <a:ext cx="11518900" cy="46037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rgbClr val="FF6600"/>
              </a:gs>
              <a:gs pos="100000">
                <a:srgbClr val="1A453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sz="2400" noProof="1"/>
          </a:p>
        </p:txBody>
      </p:sp>
      <p:pic>
        <p:nvPicPr>
          <p:cNvPr id="52" name="Picture 4" descr="C:\Users\Administrator\Desktop\6159252dd42a28349e4caa135bb5c9ea14cebfc4.jpg">
            <a:extLst>
              <a:ext uri="{FF2B5EF4-FFF2-40B4-BE49-F238E27FC236}">
                <a16:creationId xmlns:a16="http://schemas.microsoft.com/office/drawing/2014/main" id="{9F558D57-ADF9-43DF-991B-F47A76D4B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634" y="-2778"/>
            <a:ext cx="1103313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5" descr="C:\Users\Administrator\Desktop\brl.png">
            <a:extLst>
              <a:ext uri="{FF2B5EF4-FFF2-40B4-BE49-F238E27FC236}">
                <a16:creationId xmlns:a16="http://schemas.microsoft.com/office/drawing/2014/main" id="{122B22C3-5752-41A2-862B-4DA125080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509" y="54372"/>
            <a:ext cx="1035050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AE13B9B-D8FF-4109-9C8D-C0FF58CCF40D}"/>
              </a:ext>
            </a:extLst>
          </p:cNvPr>
          <p:cNvCxnSpPr/>
          <p:nvPr/>
        </p:nvCxnSpPr>
        <p:spPr>
          <a:xfrm>
            <a:off x="1033780" y="1981200"/>
            <a:ext cx="7640002" cy="0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9043EB72-13F5-4C27-BC2D-AC46B9723EDA}"/>
              </a:ext>
            </a:extLst>
          </p:cNvPr>
          <p:cNvCxnSpPr/>
          <p:nvPr/>
        </p:nvCxnSpPr>
        <p:spPr>
          <a:xfrm>
            <a:off x="1033780" y="2764155"/>
            <a:ext cx="7640002" cy="0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57B4CD06-7B28-4EAD-9468-6990CD79D94D}"/>
              </a:ext>
            </a:extLst>
          </p:cNvPr>
          <p:cNvCxnSpPr/>
          <p:nvPr/>
        </p:nvCxnSpPr>
        <p:spPr>
          <a:xfrm>
            <a:off x="1033780" y="2362200"/>
            <a:ext cx="7640002" cy="0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0D06D8E6-A478-45D1-AB07-F723C49ECC9F}"/>
              </a:ext>
            </a:extLst>
          </p:cNvPr>
          <p:cNvCxnSpPr/>
          <p:nvPr/>
        </p:nvCxnSpPr>
        <p:spPr>
          <a:xfrm>
            <a:off x="1033780" y="3197860"/>
            <a:ext cx="7640002" cy="0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137AA7B0-65B0-48AD-B3F4-502704F7C7C4}"/>
              </a:ext>
            </a:extLst>
          </p:cNvPr>
          <p:cNvCxnSpPr/>
          <p:nvPr/>
        </p:nvCxnSpPr>
        <p:spPr>
          <a:xfrm>
            <a:off x="1033780" y="3604260"/>
            <a:ext cx="7640002" cy="0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FB0DF4EC-1FD8-4FD6-B266-7DBF60D0552C}"/>
              </a:ext>
            </a:extLst>
          </p:cNvPr>
          <p:cNvCxnSpPr/>
          <p:nvPr/>
        </p:nvCxnSpPr>
        <p:spPr>
          <a:xfrm>
            <a:off x="1033780" y="4500562"/>
            <a:ext cx="7640002" cy="0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EC3706EC-560C-416C-AF1E-4BE352F86C21}"/>
              </a:ext>
            </a:extLst>
          </p:cNvPr>
          <p:cNvCxnSpPr/>
          <p:nvPr/>
        </p:nvCxnSpPr>
        <p:spPr>
          <a:xfrm>
            <a:off x="1033780" y="5283517"/>
            <a:ext cx="7640002" cy="0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C8E68196-E808-45AE-BD83-3E643DCCC11F}"/>
              </a:ext>
            </a:extLst>
          </p:cNvPr>
          <p:cNvCxnSpPr/>
          <p:nvPr/>
        </p:nvCxnSpPr>
        <p:spPr>
          <a:xfrm>
            <a:off x="1033780" y="4881562"/>
            <a:ext cx="7640002" cy="0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D09D8664-BE26-4E7C-B4D3-EACDF8E56105}"/>
              </a:ext>
            </a:extLst>
          </p:cNvPr>
          <p:cNvCxnSpPr/>
          <p:nvPr/>
        </p:nvCxnSpPr>
        <p:spPr>
          <a:xfrm>
            <a:off x="1033780" y="5717222"/>
            <a:ext cx="7640002" cy="0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772EC8E1-7AD9-493F-A462-DC163B664B16}"/>
              </a:ext>
            </a:extLst>
          </p:cNvPr>
          <p:cNvCxnSpPr/>
          <p:nvPr/>
        </p:nvCxnSpPr>
        <p:spPr>
          <a:xfrm>
            <a:off x="1033780" y="6123622"/>
            <a:ext cx="7640002" cy="0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58177021-BCBE-4FF4-BFDE-FC5141B4FC65}"/>
              </a:ext>
            </a:extLst>
          </p:cNvPr>
          <p:cNvSpPr txBox="1"/>
          <p:nvPr/>
        </p:nvSpPr>
        <p:spPr>
          <a:xfrm>
            <a:off x="9244256" y="3410624"/>
            <a:ext cx="2137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Feature Learning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DC96DC3-395E-4935-A2AB-04F3C1F2BD8C}"/>
              </a:ext>
            </a:extLst>
          </p:cNvPr>
          <p:cNvSpPr/>
          <p:nvPr/>
        </p:nvSpPr>
        <p:spPr>
          <a:xfrm>
            <a:off x="9244256" y="4184809"/>
            <a:ext cx="2249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Feature Matching 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2014A2A1-4E20-4EB3-915F-667029086EF8}"/>
              </a:ext>
            </a:extLst>
          </p:cNvPr>
          <p:cNvCxnSpPr>
            <a:cxnSpLocks/>
          </p:cNvCxnSpPr>
          <p:nvPr/>
        </p:nvCxnSpPr>
        <p:spPr>
          <a:xfrm>
            <a:off x="9206431" y="3977005"/>
            <a:ext cx="2314374" cy="0"/>
          </a:xfrm>
          <a:prstGeom prst="straightConnector1">
            <a:avLst/>
          </a:prstGeom>
          <a:ln w="317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乘号 13">
            <a:extLst>
              <a:ext uri="{FF2B5EF4-FFF2-40B4-BE49-F238E27FC236}">
                <a16:creationId xmlns:a16="http://schemas.microsoft.com/office/drawing/2014/main" id="{D5814C7D-0824-481D-842C-E4AED5D2D44C}"/>
              </a:ext>
            </a:extLst>
          </p:cNvPr>
          <p:cNvSpPr/>
          <p:nvPr/>
        </p:nvSpPr>
        <p:spPr>
          <a:xfrm>
            <a:off x="10043577" y="3755639"/>
            <a:ext cx="532982" cy="442731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84FB58A-58A1-497C-AA14-957473D6EA85}"/>
              </a:ext>
            </a:extLst>
          </p:cNvPr>
          <p:cNvSpPr txBox="1">
            <a:spLocks/>
          </p:cNvSpPr>
          <p:nvPr/>
        </p:nvSpPr>
        <p:spPr>
          <a:xfrm>
            <a:off x="598805" y="8556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Existing DL Works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AB1A513-9A29-442F-8572-66BDEF488E5A}"/>
              </a:ext>
            </a:extLst>
          </p:cNvPr>
          <p:cNvSpPr/>
          <p:nvPr/>
        </p:nvSpPr>
        <p:spPr>
          <a:xfrm>
            <a:off x="334963" y="1182688"/>
            <a:ext cx="11518900" cy="46037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rgbClr val="FF6600"/>
              </a:gs>
              <a:gs pos="100000">
                <a:srgbClr val="1A453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sz="2400" noProof="1"/>
          </a:p>
        </p:txBody>
      </p:sp>
      <p:pic>
        <p:nvPicPr>
          <p:cNvPr id="6" name="Picture 4" descr="C:\Users\Administrator\Desktop\6159252dd42a28349e4caa135bb5c9ea14cebfc4.jpg">
            <a:extLst>
              <a:ext uri="{FF2B5EF4-FFF2-40B4-BE49-F238E27FC236}">
                <a16:creationId xmlns:a16="http://schemas.microsoft.com/office/drawing/2014/main" id="{DE9DD851-D933-48F5-9BDA-E3919D3FE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634" y="-2778"/>
            <a:ext cx="1103313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C:\Users\Administrator\Desktop\brl.png">
            <a:extLst>
              <a:ext uri="{FF2B5EF4-FFF2-40B4-BE49-F238E27FC236}">
                <a16:creationId xmlns:a16="http://schemas.microsoft.com/office/drawing/2014/main" id="{157F02D3-995A-4337-9C43-169FF591B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509" y="54372"/>
            <a:ext cx="1035050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E19A8E3-CBA4-440B-BFCD-04843C6E7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7665" y="1530404"/>
            <a:ext cx="8358396" cy="421791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83C635F-42CB-4507-AA5E-30E59CCACAF1}"/>
              </a:ext>
            </a:extLst>
          </p:cNvPr>
          <p:cNvSpPr/>
          <p:nvPr/>
        </p:nvSpPr>
        <p:spPr>
          <a:xfrm>
            <a:off x="334963" y="6033562"/>
            <a:ext cx="117202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Z. Zheng, L. Zheng, Y. Yang. A Discriminatively Learned CNN Embedding for Person Reidentification. ACM Transactions on Multimedia Computing, Communications, and Applications, 2016.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485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标题 1">
            <a:extLst>
              <a:ext uri="{FF2B5EF4-FFF2-40B4-BE49-F238E27FC236}">
                <a16:creationId xmlns:a16="http://schemas.microsoft.com/office/drawing/2014/main" id="{4C35EA8D-B26D-43B8-879E-6B9ED9D49E7F}"/>
              </a:ext>
            </a:extLst>
          </p:cNvPr>
          <p:cNvSpPr txBox="1">
            <a:spLocks/>
          </p:cNvSpPr>
          <p:nvPr/>
        </p:nvSpPr>
        <p:spPr>
          <a:xfrm>
            <a:off x="598805" y="8556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Existing DL Works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300FBCB-FBF7-46DE-B576-065828BBAE83}"/>
              </a:ext>
            </a:extLst>
          </p:cNvPr>
          <p:cNvSpPr/>
          <p:nvPr/>
        </p:nvSpPr>
        <p:spPr>
          <a:xfrm>
            <a:off x="334963" y="1182688"/>
            <a:ext cx="11518900" cy="46037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rgbClr val="FF6600"/>
              </a:gs>
              <a:gs pos="100000">
                <a:srgbClr val="1A453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sz="2400" noProof="1"/>
          </a:p>
        </p:txBody>
      </p:sp>
      <p:pic>
        <p:nvPicPr>
          <p:cNvPr id="51" name="Picture 4" descr="C:\Users\Administrator\Desktop\6159252dd42a28349e4caa135bb5c9ea14cebfc4.jpg">
            <a:extLst>
              <a:ext uri="{FF2B5EF4-FFF2-40B4-BE49-F238E27FC236}">
                <a16:creationId xmlns:a16="http://schemas.microsoft.com/office/drawing/2014/main" id="{5F657CCA-C186-4D23-AF0F-D5D6B1D03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634" y="-2778"/>
            <a:ext cx="1103313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" descr="C:\Users\Administrator\Desktop\brl.png">
            <a:extLst>
              <a:ext uri="{FF2B5EF4-FFF2-40B4-BE49-F238E27FC236}">
                <a16:creationId xmlns:a16="http://schemas.microsoft.com/office/drawing/2014/main" id="{5D7919DB-BF3A-4979-8684-74CB5C66D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509" y="54372"/>
            <a:ext cx="1035050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BBD1B89-93CE-4AE4-ACF6-0A9F72224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513" y="1690915"/>
            <a:ext cx="6333800" cy="441054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373CB26-BCFB-42E8-832D-FD80EA9EB6D1}"/>
              </a:ext>
            </a:extLst>
          </p:cNvPr>
          <p:cNvSpPr/>
          <p:nvPr/>
        </p:nvSpPr>
        <p:spPr>
          <a:xfrm>
            <a:off x="689959" y="6273069"/>
            <a:ext cx="111639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 Yi, Z. Lei, S. Liao, S. Z. Li. Deep Metric Learning for Person Re-identification. In </a:t>
            </a:r>
            <a:r>
              <a:rPr lang="en-US" altLang="zh-CN" sz="20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ICPR, 2014.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标题 1">
            <a:extLst>
              <a:ext uri="{FF2B5EF4-FFF2-40B4-BE49-F238E27FC236}">
                <a16:creationId xmlns:a16="http://schemas.microsoft.com/office/drawing/2014/main" id="{4C35EA8D-B26D-43B8-879E-6B9ED9D49E7F}"/>
              </a:ext>
            </a:extLst>
          </p:cNvPr>
          <p:cNvSpPr txBox="1">
            <a:spLocks/>
          </p:cNvSpPr>
          <p:nvPr/>
        </p:nvSpPr>
        <p:spPr>
          <a:xfrm>
            <a:off x="598805" y="8556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Existing DL Works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300FBCB-FBF7-46DE-B576-065828BBAE83}"/>
              </a:ext>
            </a:extLst>
          </p:cNvPr>
          <p:cNvSpPr/>
          <p:nvPr/>
        </p:nvSpPr>
        <p:spPr>
          <a:xfrm>
            <a:off x="334963" y="1182688"/>
            <a:ext cx="11518900" cy="46037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rgbClr val="FF6600"/>
              </a:gs>
              <a:gs pos="100000">
                <a:srgbClr val="1A453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sz="2400" noProof="1"/>
          </a:p>
        </p:txBody>
      </p:sp>
      <p:pic>
        <p:nvPicPr>
          <p:cNvPr id="51" name="Picture 4" descr="C:\Users\Administrator\Desktop\6159252dd42a28349e4caa135bb5c9ea14cebfc4.jpg">
            <a:extLst>
              <a:ext uri="{FF2B5EF4-FFF2-40B4-BE49-F238E27FC236}">
                <a16:creationId xmlns:a16="http://schemas.microsoft.com/office/drawing/2014/main" id="{5F657CCA-C186-4D23-AF0F-D5D6B1D03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634" y="-2778"/>
            <a:ext cx="1103313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" descr="C:\Users\Administrator\Desktop\brl.png">
            <a:extLst>
              <a:ext uri="{FF2B5EF4-FFF2-40B4-BE49-F238E27FC236}">
                <a16:creationId xmlns:a16="http://schemas.microsoft.com/office/drawing/2014/main" id="{5D7919DB-BF3A-4979-8684-74CB5C66D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509" y="54372"/>
            <a:ext cx="1035050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7752D12-0327-4C34-B8F5-CB4D473C2600}"/>
              </a:ext>
            </a:extLst>
          </p:cNvPr>
          <p:cNvSpPr/>
          <p:nvPr/>
        </p:nvSpPr>
        <p:spPr>
          <a:xfrm>
            <a:off x="1087009" y="5873821"/>
            <a:ext cx="102326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Li,X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Zhu,S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Gong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 Re-Identiﬁcation by Deep Joint Learning of Multi-Loss Classiﬁcation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IJCAI, 2017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AE6EA0E-F295-433A-BFE7-9399BC4CA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9165" y="1807461"/>
            <a:ext cx="6928352" cy="342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370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295" y="1661401"/>
            <a:ext cx="1275600" cy="2368551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695" y="1730617"/>
            <a:ext cx="1189430" cy="2288272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275" y="1661401"/>
            <a:ext cx="1294748" cy="2305948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7693" y="1724715"/>
            <a:ext cx="1184275" cy="2289746"/>
          </a:xfrm>
          <a:prstGeom prst="rect">
            <a:avLst/>
          </a:prstGeom>
        </p:spPr>
      </p:pic>
      <p:sp>
        <p:nvSpPr>
          <p:cNvPr id="56" name="右箭头 55"/>
          <p:cNvSpPr/>
          <p:nvPr/>
        </p:nvSpPr>
        <p:spPr>
          <a:xfrm>
            <a:off x="3878580" y="2796782"/>
            <a:ext cx="508635" cy="508635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右箭头 56"/>
          <p:cNvSpPr/>
          <p:nvPr/>
        </p:nvSpPr>
        <p:spPr>
          <a:xfrm>
            <a:off x="5871845" y="2796782"/>
            <a:ext cx="508635" cy="508635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右箭头 58"/>
          <p:cNvSpPr/>
          <p:nvPr/>
        </p:nvSpPr>
        <p:spPr>
          <a:xfrm>
            <a:off x="7872204" y="2807390"/>
            <a:ext cx="508635" cy="508635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2150745" y="4003917"/>
            <a:ext cx="1782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original image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4211589" y="4018889"/>
            <a:ext cx="1922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estimated pose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6465195" y="4036808"/>
            <a:ext cx="1380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body parts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8617693" y="4014461"/>
            <a:ext cx="1212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PoseBox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5" name="直接箭头连接符 64"/>
          <p:cNvCxnSpPr>
            <a:cxnSpLocks/>
          </p:cNvCxnSpPr>
          <p:nvPr/>
        </p:nvCxnSpPr>
        <p:spPr>
          <a:xfrm>
            <a:off x="2983441" y="4436918"/>
            <a:ext cx="1867959" cy="1156771"/>
          </a:xfrm>
          <a:prstGeom prst="straightConnector1">
            <a:avLst/>
          </a:prstGeom>
          <a:ln w="317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>
            <a:cxnSpLocks/>
            <a:stCxn id="63" idx="2"/>
          </p:cNvCxnSpPr>
          <p:nvPr/>
        </p:nvCxnSpPr>
        <p:spPr>
          <a:xfrm flipH="1">
            <a:off x="7416421" y="4414571"/>
            <a:ext cx="1807368" cy="1205354"/>
          </a:xfrm>
          <a:prstGeom prst="straightConnector1">
            <a:avLst/>
          </a:prstGeom>
          <a:ln w="317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4966780" y="5288524"/>
            <a:ext cx="2334260" cy="765175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5787DD28-E17F-4C79-87EC-12CC9FB6C159}"/>
              </a:ext>
            </a:extLst>
          </p:cNvPr>
          <p:cNvSpPr txBox="1">
            <a:spLocks/>
          </p:cNvSpPr>
          <p:nvPr/>
        </p:nvSpPr>
        <p:spPr>
          <a:xfrm>
            <a:off x="598805" y="8556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Pose Invariant Embedding(PIE)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4A66CDB-9D44-4E3B-A5E5-118777FA4EBF}"/>
              </a:ext>
            </a:extLst>
          </p:cNvPr>
          <p:cNvSpPr/>
          <p:nvPr/>
        </p:nvSpPr>
        <p:spPr>
          <a:xfrm>
            <a:off x="334963" y="1182688"/>
            <a:ext cx="11518900" cy="46037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rgbClr val="FF6600"/>
              </a:gs>
              <a:gs pos="100000">
                <a:srgbClr val="1A453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sz="2400" noProof="1"/>
          </a:p>
        </p:txBody>
      </p:sp>
      <p:pic>
        <p:nvPicPr>
          <p:cNvPr id="21" name="Picture 4" descr="C:\Users\Administrator\Desktop\6159252dd42a28349e4caa135bb5c9ea14cebfc4.jpg">
            <a:extLst>
              <a:ext uri="{FF2B5EF4-FFF2-40B4-BE49-F238E27FC236}">
                <a16:creationId xmlns:a16="http://schemas.microsoft.com/office/drawing/2014/main" id="{F7B16517-2BA5-4997-8F95-7EAA4EB01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634" y="-2778"/>
            <a:ext cx="1103313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5" descr="C:\Users\Administrator\Desktop\brl.png">
            <a:extLst>
              <a:ext uri="{FF2B5EF4-FFF2-40B4-BE49-F238E27FC236}">
                <a16:creationId xmlns:a16="http://schemas.microsoft.com/office/drawing/2014/main" id="{864857B4-0716-4012-86F1-E1CA5E713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509" y="54372"/>
            <a:ext cx="1035050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76D8F36-0365-484B-80E0-E532E6146E3F}"/>
              </a:ext>
            </a:extLst>
          </p:cNvPr>
          <p:cNvSpPr/>
          <p:nvPr/>
        </p:nvSpPr>
        <p:spPr>
          <a:xfrm>
            <a:off x="554415" y="6157406"/>
            <a:ext cx="114715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L. Zheng, Y Huang, H. Lu, and Y. Yang. Pose Invariant Embedding for Deep Person Re-identification. </a:t>
            </a:r>
            <a:r>
              <a:rPr lang="en-US" altLang="zh-CN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preprint arXiv:1701.07732, 2017.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976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582</Words>
  <Application>Microsoft Office PowerPoint</Application>
  <PresentationFormat>宽屏</PresentationFormat>
  <Paragraphs>123</Paragraphs>
  <Slides>25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宋体</vt:lpstr>
      <vt:lpstr>Arial</vt:lpstr>
      <vt:lpstr>Calibri</vt:lpstr>
      <vt:lpstr>Calibri Light</vt:lpstr>
      <vt:lpstr>Office 主题</vt:lpstr>
      <vt:lpstr>Visio.Drawing.15</vt:lpstr>
      <vt:lpstr>Pooling Body Parts on Feature Maps for Misalignment Robust Person Re-Identiﬁcation</vt:lpstr>
      <vt:lpstr>Person Re-identification</vt:lpstr>
      <vt:lpstr>Person Re-identification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Pooling Body Parts on Feature Maps for Misalignment Robust Person Re-Identiﬁcation</dc:title>
  <dc:creator>brl</dc:creator>
  <cp:lastModifiedBy>yuting liu</cp:lastModifiedBy>
  <cp:revision>106</cp:revision>
  <dcterms:created xsi:type="dcterms:W3CDTF">2015-05-05T08:02:00Z</dcterms:created>
  <dcterms:modified xsi:type="dcterms:W3CDTF">2018-01-12T03:16:08Z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2052-10.1.0.7023</vt:lpwstr>
  </property>
</Properties>
</file>